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5" r:id="rId8"/>
    <p:sldId id="262" r:id="rId9"/>
    <p:sldId id="263" r:id="rId10"/>
    <p:sldId id="270" r:id="rId11"/>
    <p:sldId id="271" r:id="rId12"/>
    <p:sldId id="272" r:id="rId13"/>
    <p:sldId id="267" r:id="rId14"/>
    <p:sldId id="273" r:id="rId15"/>
    <p:sldId id="274" r:id="rId16"/>
    <p:sldId id="269" r:id="rId17"/>
  </p:sldIdLst>
  <p:sldSz cx="18288000" cy="10287000"/>
  <p:notesSz cx="6858000" cy="9144000"/>
  <p:embeddedFontLst>
    <p:embeddedFont>
      <p:font typeface="Alatsi" panose="020B0604020202020204" charset="0"/>
      <p:regular r:id="rId18"/>
    </p:embeddedFont>
    <p:embeddedFont>
      <p:font typeface="Cambria Math" panose="02040503050406030204" pitchFamily="18" charset="0"/>
      <p:regular r:id="rId19"/>
    </p:embeddedFont>
    <p:embeddedFont>
      <p:font typeface="Open Sans Bold" panose="020B0604020202020204"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FE6CB-35F0-4CED-9595-B57FD0A52DD8}" v="104" dt="2024-05-19T08:39:58.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1" autoAdjust="0"/>
  </p:normalViewPr>
  <p:slideViewPr>
    <p:cSldViewPr>
      <p:cViewPr varScale="1">
        <p:scale>
          <a:sx n="81" d="100"/>
          <a:sy n="81" d="100"/>
        </p:scale>
        <p:origin x="6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ri Segev (osegev)" userId="7565ac7f-cd3d-4dcd-bec7-44b9f864e38a" providerId="ADAL" clId="{225FE6CB-35F0-4CED-9595-B57FD0A52DD8}"/>
    <pc:docChg chg="undo custSel modSld">
      <pc:chgData name="Omri Segev (osegev)" userId="7565ac7f-cd3d-4dcd-bec7-44b9f864e38a" providerId="ADAL" clId="{225FE6CB-35F0-4CED-9595-B57FD0A52DD8}" dt="2024-05-19T09:04:40.946" v="178" actId="20577"/>
      <pc:docMkLst>
        <pc:docMk/>
      </pc:docMkLst>
      <pc:sldChg chg="modSp mod">
        <pc:chgData name="Omri Segev (osegev)" userId="7565ac7f-cd3d-4dcd-bec7-44b9f864e38a" providerId="ADAL" clId="{225FE6CB-35F0-4CED-9595-B57FD0A52DD8}" dt="2024-05-19T07:28:05.410" v="23" actId="20577"/>
        <pc:sldMkLst>
          <pc:docMk/>
          <pc:sldMk cId="0" sldId="269"/>
        </pc:sldMkLst>
        <pc:spChg chg="mod">
          <ac:chgData name="Omri Segev (osegev)" userId="7565ac7f-cd3d-4dcd-bec7-44b9f864e38a" providerId="ADAL" clId="{225FE6CB-35F0-4CED-9595-B57FD0A52DD8}" dt="2024-05-19T07:28:05.410" v="23" actId="20577"/>
          <ac:spMkLst>
            <pc:docMk/>
            <pc:sldMk cId="0" sldId="269"/>
            <ac:spMk id="3" creationId="{00000000-0000-0000-0000-000000000000}"/>
          </ac:spMkLst>
        </pc:spChg>
        <pc:spChg chg="mod">
          <ac:chgData name="Omri Segev (osegev)" userId="7565ac7f-cd3d-4dcd-bec7-44b9f864e38a" providerId="ADAL" clId="{225FE6CB-35F0-4CED-9595-B57FD0A52DD8}" dt="2024-05-19T07:27:42.084" v="2"/>
          <ac:spMkLst>
            <pc:docMk/>
            <pc:sldMk cId="0" sldId="269"/>
            <ac:spMk id="4" creationId="{00000000-0000-0000-0000-000000000000}"/>
          </ac:spMkLst>
        </pc:spChg>
      </pc:sldChg>
      <pc:sldChg chg="modSp mod">
        <pc:chgData name="Omri Segev (osegev)" userId="7565ac7f-cd3d-4dcd-bec7-44b9f864e38a" providerId="ADAL" clId="{225FE6CB-35F0-4CED-9595-B57FD0A52DD8}" dt="2024-05-19T08:14:26.835" v="67" actId="1076"/>
        <pc:sldMkLst>
          <pc:docMk/>
          <pc:sldMk cId="987949466" sldId="270"/>
        </pc:sldMkLst>
        <pc:spChg chg="mod">
          <ac:chgData name="Omri Segev (osegev)" userId="7565ac7f-cd3d-4dcd-bec7-44b9f864e38a" providerId="ADAL" clId="{225FE6CB-35F0-4CED-9595-B57FD0A52DD8}" dt="2024-05-19T08:14:09.832" v="66" actId="255"/>
          <ac:spMkLst>
            <pc:docMk/>
            <pc:sldMk cId="987949466" sldId="270"/>
            <ac:spMk id="27" creationId="{A6D50764-72EB-FFA4-CC01-17DF97C2908A}"/>
          </ac:spMkLst>
        </pc:spChg>
        <pc:picChg chg="mod">
          <ac:chgData name="Omri Segev (osegev)" userId="7565ac7f-cd3d-4dcd-bec7-44b9f864e38a" providerId="ADAL" clId="{225FE6CB-35F0-4CED-9595-B57FD0A52DD8}" dt="2024-05-19T08:14:26.835" v="67" actId="1076"/>
          <ac:picMkLst>
            <pc:docMk/>
            <pc:sldMk cId="987949466" sldId="270"/>
            <ac:picMk id="6" creationId="{E984FE5B-5A73-224D-BC0E-552C49CEA082}"/>
          </ac:picMkLst>
        </pc:picChg>
      </pc:sldChg>
      <pc:sldChg chg="addSp modSp mod">
        <pc:chgData name="Omri Segev (osegev)" userId="7565ac7f-cd3d-4dcd-bec7-44b9f864e38a" providerId="ADAL" clId="{225FE6CB-35F0-4CED-9595-B57FD0A52DD8}" dt="2024-05-19T08:40:10.663" v="177" actId="1076"/>
        <pc:sldMkLst>
          <pc:docMk/>
          <pc:sldMk cId="105588527" sldId="273"/>
        </pc:sldMkLst>
        <pc:spChg chg="add mod">
          <ac:chgData name="Omri Segev (osegev)" userId="7565ac7f-cd3d-4dcd-bec7-44b9f864e38a" providerId="ADAL" clId="{225FE6CB-35F0-4CED-9595-B57FD0A52DD8}" dt="2024-05-19T08:40:10.663" v="177" actId="1076"/>
          <ac:spMkLst>
            <pc:docMk/>
            <pc:sldMk cId="105588527" sldId="273"/>
            <ac:spMk id="3" creationId="{60D67829-32A8-2539-6FBE-EAA51E78D132}"/>
          </ac:spMkLst>
        </pc:spChg>
        <pc:graphicFrameChg chg="mod">
          <ac:chgData name="Omri Segev (osegev)" userId="7565ac7f-cd3d-4dcd-bec7-44b9f864e38a" providerId="ADAL" clId="{225FE6CB-35F0-4CED-9595-B57FD0A52DD8}" dt="2024-05-19T08:34:54.543" v="69" actId="1076"/>
          <ac:graphicFrameMkLst>
            <pc:docMk/>
            <pc:sldMk cId="105588527" sldId="273"/>
            <ac:graphicFrameMk id="37" creationId="{68422B28-638A-B80A-3F87-B2CE398260E6}"/>
          </ac:graphicFrameMkLst>
        </pc:graphicFrameChg>
      </pc:sldChg>
      <pc:sldChg chg="modSp mod">
        <pc:chgData name="Omri Segev (osegev)" userId="7565ac7f-cd3d-4dcd-bec7-44b9f864e38a" providerId="ADAL" clId="{225FE6CB-35F0-4CED-9595-B57FD0A52DD8}" dt="2024-05-19T09:04:40.946" v="178" actId="20577"/>
        <pc:sldMkLst>
          <pc:docMk/>
          <pc:sldMk cId="3758141039" sldId="274"/>
        </pc:sldMkLst>
        <pc:spChg chg="mod">
          <ac:chgData name="Omri Segev (osegev)" userId="7565ac7f-cd3d-4dcd-bec7-44b9f864e38a" providerId="ADAL" clId="{225FE6CB-35F0-4CED-9595-B57FD0A52DD8}" dt="2024-05-19T09:04:40.946" v="178" actId="20577"/>
          <ac:spMkLst>
            <pc:docMk/>
            <pc:sldMk cId="3758141039" sldId="274"/>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F3F6FA"/>
              </a:solidFill>
            </p:spPr>
            <p:txBody>
              <a:bodyPr/>
              <a:lstStyle/>
              <a:p>
                <a:endParaRPr lang="en-US"/>
              </a:p>
            </p:txBody>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1C3F60"/>
              </a:solidFill>
            </p:spPr>
            <p:txBody>
              <a:bodyPr/>
              <a:lstStyle/>
              <a:p>
                <a:endParaRPr lang="en-US"/>
              </a:p>
            </p:txBody>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AFC1D0"/>
              </a:solidFill>
            </p:spPr>
            <p:txBody>
              <a:bodyPr/>
              <a:lstStyle/>
              <a:p>
                <a:endParaRPr lang="en-US"/>
              </a:p>
            </p:txBody>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6241693" y="2281384"/>
            <a:ext cx="9417856" cy="2751455"/>
          </a:xfrm>
          <a:prstGeom prst="rect">
            <a:avLst/>
          </a:prstGeom>
        </p:spPr>
        <p:txBody>
          <a:bodyPr lIns="0" tIns="0" rIns="0" bIns="0" rtlCol="0" anchor="t">
            <a:spAutoFit/>
          </a:bodyPr>
          <a:lstStyle/>
          <a:p>
            <a:pPr algn="ctr">
              <a:lnSpc>
                <a:spcPts val="5334"/>
              </a:lnSpc>
            </a:pPr>
            <a:r>
              <a:rPr lang="en-US" sz="5499" dirty="0">
                <a:solidFill>
                  <a:srgbClr val="F3F6FA"/>
                </a:solidFill>
                <a:latin typeface="Alatsi"/>
              </a:rPr>
              <a:t>PREDICTING TISSUE STIFFNESS FROM MICROSCOPIC FIBER STRUCTURE IMAGES USING DEEP LEARNING</a:t>
            </a:r>
          </a:p>
        </p:txBody>
      </p:sp>
      <p:sp>
        <p:nvSpPr>
          <p:cNvPr id="13" name="Freeform 13"/>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4633952" y="6469533"/>
            <a:ext cx="4670658" cy="978279"/>
          </a:xfrm>
          <a:prstGeom prst="rect">
            <a:avLst/>
          </a:prstGeom>
        </p:spPr>
        <p:txBody>
          <a:bodyPr lIns="0" tIns="0" rIns="0" bIns="0" rtlCol="0" anchor="t">
            <a:spAutoFit/>
          </a:bodyPr>
          <a:lstStyle/>
          <a:p>
            <a:pPr algn="ctr">
              <a:lnSpc>
                <a:spcPts val="8029"/>
              </a:lnSpc>
            </a:pPr>
            <a:r>
              <a:rPr lang="en-US" sz="5735">
                <a:solidFill>
                  <a:srgbClr val="F3F6FA"/>
                </a:solidFill>
                <a:latin typeface="Alatsi Bold"/>
              </a:rPr>
              <a:t>Omri Segev</a:t>
            </a:r>
          </a:p>
        </p:txBody>
      </p:sp>
      <p:sp>
        <p:nvSpPr>
          <p:cNvPr id="15" name="TextBox 15"/>
          <p:cNvSpPr txBox="1"/>
          <p:nvPr/>
        </p:nvSpPr>
        <p:spPr>
          <a:xfrm>
            <a:off x="7067640" y="8725001"/>
            <a:ext cx="6882108" cy="533299"/>
          </a:xfrm>
          <a:prstGeom prst="rect">
            <a:avLst/>
          </a:prstGeom>
        </p:spPr>
        <p:txBody>
          <a:bodyPr lIns="0" tIns="0" rIns="0" bIns="0" rtlCol="0" anchor="t">
            <a:spAutoFit/>
          </a:bodyPr>
          <a:lstStyle/>
          <a:p>
            <a:pPr algn="ctr">
              <a:lnSpc>
                <a:spcPts val="4376"/>
              </a:lnSpc>
            </a:pPr>
            <a:r>
              <a:rPr lang="en-US" sz="3126">
                <a:solidFill>
                  <a:srgbClr val="F3F6FA"/>
                </a:solidFill>
                <a:latin typeface="Alatsi Bold"/>
              </a:rPr>
              <a:t>Tel Aviv University | 2024</a:t>
            </a:r>
          </a:p>
        </p:txBody>
      </p:sp>
      <p:sp>
        <p:nvSpPr>
          <p:cNvPr id="16" name="Freeform 16"/>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12274563" y="6469533"/>
            <a:ext cx="4670658" cy="978279"/>
          </a:xfrm>
          <a:prstGeom prst="rect">
            <a:avLst/>
          </a:prstGeom>
        </p:spPr>
        <p:txBody>
          <a:bodyPr lIns="0" tIns="0" rIns="0" bIns="0" rtlCol="0" anchor="t">
            <a:spAutoFit/>
          </a:bodyPr>
          <a:lstStyle/>
          <a:p>
            <a:pPr algn="ctr">
              <a:lnSpc>
                <a:spcPts val="8029"/>
              </a:lnSpc>
            </a:pPr>
            <a:r>
              <a:rPr lang="en-US" sz="5735" dirty="0" err="1">
                <a:solidFill>
                  <a:srgbClr val="F3F6FA"/>
                </a:solidFill>
                <a:latin typeface="Alatsi Bold"/>
              </a:rPr>
              <a:t>Nofar</a:t>
            </a:r>
            <a:r>
              <a:rPr lang="en-US" sz="5735" dirty="0">
                <a:solidFill>
                  <a:srgbClr val="F3F6FA"/>
                </a:solidFill>
                <a:latin typeface="Alatsi Bold"/>
              </a:rPr>
              <a:t> </a:t>
            </a:r>
            <a:r>
              <a:rPr lang="en-US" sz="5735" dirty="0" err="1">
                <a:solidFill>
                  <a:srgbClr val="F3F6FA"/>
                </a:solidFill>
                <a:latin typeface="Alatsi Bold"/>
              </a:rPr>
              <a:t>Ogdan</a:t>
            </a:r>
            <a:endParaRPr lang="en-US" sz="5735" dirty="0">
              <a:solidFill>
                <a:srgbClr val="F3F6FA"/>
              </a:solidFill>
              <a:latin typeface="Alatsi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299326" y="494853"/>
            <a:ext cx="16824927" cy="1430648"/>
          </a:xfrm>
          <a:prstGeom prst="rect">
            <a:avLst/>
          </a:prstGeom>
        </p:spPr>
        <p:txBody>
          <a:bodyPr wrap="square" lIns="0" tIns="0" rIns="0" bIns="0" rtlCol="0" anchor="t">
            <a:spAutoFit/>
          </a:bodyPr>
          <a:lstStyle/>
          <a:p>
            <a:pPr algn="ctr">
              <a:lnSpc>
                <a:spcPts val="11899"/>
              </a:lnSpc>
            </a:pPr>
            <a:r>
              <a:rPr lang="en-US" sz="8499" dirty="0">
                <a:solidFill>
                  <a:srgbClr val="F3F6FA"/>
                </a:solidFill>
                <a:latin typeface="Alatsi Bold"/>
              </a:rPr>
              <a:t>CUSTOM MODEL ARCHITECTURE</a:t>
            </a:r>
          </a:p>
        </p:txBody>
      </p:sp>
      <p:grpSp>
        <p:nvGrpSpPr>
          <p:cNvPr id="8" name="Group 8"/>
          <p:cNvGrpSpPr/>
          <p:nvPr/>
        </p:nvGrpSpPr>
        <p:grpSpPr>
          <a:xfrm>
            <a:off x="627362" y="0"/>
            <a:ext cx="937061" cy="10287000"/>
            <a:chOff x="0" y="0"/>
            <a:chExt cx="246798" cy="2709333"/>
          </a:xfrm>
        </p:grpSpPr>
        <p:sp>
          <p:nvSpPr>
            <p:cNvPr id="9" name="Freeform 9"/>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10" name="TextBox 10"/>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F3F6FA"/>
                </a:solidFill>
                <a:latin typeface="Alatsi Bold"/>
              </a:rPr>
              <a:t>Tel Aviv University | 2024</a:t>
            </a:r>
          </a:p>
        </p:txBody>
      </p:sp>
      <p:sp>
        <p:nvSpPr>
          <p:cNvPr id="12" name="AutoShape 12"/>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13" name="AutoShape 13"/>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14" name="Group 14"/>
          <p:cNvGrpSpPr/>
          <p:nvPr/>
        </p:nvGrpSpPr>
        <p:grpSpPr>
          <a:xfrm>
            <a:off x="15859155" y="0"/>
            <a:ext cx="1562612" cy="1673225"/>
            <a:chOff x="0" y="0"/>
            <a:chExt cx="2083482" cy="2230967"/>
          </a:xfrm>
        </p:grpSpPr>
        <p:grpSp>
          <p:nvGrpSpPr>
            <p:cNvPr id="15" name="Group 15"/>
            <p:cNvGrpSpPr/>
            <p:nvPr/>
          </p:nvGrpSpPr>
          <p:grpSpPr>
            <a:xfrm>
              <a:off x="75599" y="0"/>
              <a:ext cx="1932284" cy="2230967"/>
              <a:chOff x="0" y="0"/>
              <a:chExt cx="703982" cy="812800"/>
            </a:xfrm>
          </p:grpSpPr>
          <p:sp>
            <p:nvSpPr>
              <p:cNvPr id="16" name="Freeform 1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17" name="TextBox 1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1C3F60"/>
                  </a:solidFill>
                  <a:latin typeface="Open Sans Bold"/>
                </a:rPr>
                <a:t>10</a:t>
              </a:r>
            </a:p>
          </p:txBody>
        </p:sp>
      </p:grpSp>
      <p:sp>
        <p:nvSpPr>
          <p:cNvPr id="19" name="Freeform 19"/>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5" descr="A blue and white diagram&#10;&#10;Description automatically generated with medium confidence">
            <a:extLst>
              <a:ext uri="{FF2B5EF4-FFF2-40B4-BE49-F238E27FC236}">
                <a16:creationId xmlns:a16="http://schemas.microsoft.com/office/drawing/2014/main" id="{E984FE5B-5A73-224D-BC0E-552C49CEA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564" y="3225853"/>
            <a:ext cx="9307393" cy="4665074"/>
          </a:xfrm>
          <a:prstGeom prst="rect">
            <a:avLst/>
          </a:prstGeom>
        </p:spPr>
      </p:pic>
      <p:sp>
        <p:nvSpPr>
          <p:cNvPr id="27" name="TextBox 26">
            <a:extLst>
              <a:ext uri="{FF2B5EF4-FFF2-40B4-BE49-F238E27FC236}">
                <a16:creationId xmlns:a16="http://schemas.microsoft.com/office/drawing/2014/main" id="{A6D50764-72EB-FFA4-CC01-17DF97C2908A}"/>
              </a:ext>
            </a:extLst>
          </p:cNvPr>
          <p:cNvSpPr txBox="1"/>
          <p:nvPr/>
        </p:nvSpPr>
        <p:spPr>
          <a:xfrm>
            <a:off x="1820313" y="3108026"/>
            <a:ext cx="6237361" cy="5470728"/>
          </a:xfrm>
          <a:prstGeom prst="rect">
            <a:avLst/>
          </a:prstGeom>
        </p:spPr>
        <p:txBody>
          <a:bodyPr wrap="square" lIns="0" tIns="0" rIns="0" bIns="0" rtlCol="0" anchor="t">
            <a:spAutoFit/>
          </a:bodyPr>
          <a:lstStyle/>
          <a:p>
            <a:pPr algn="l">
              <a:lnSpc>
                <a:spcPts val="4322"/>
              </a:lnSpc>
            </a:pPr>
            <a:r>
              <a:rPr lang="en-US" sz="2800" dirty="0">
                <a:solidFill>
                  <a:srgbClr val="F3F6FA"/>
                </a:solidFill>
                <a:latin typeface="Alatsi Bold"/>
              </a:rPr>
              <a:t>Building upon the rich features extracted by DINOv2, a custom 3 layers MLP  acts as a translator. </a:t>
            </a:r>
          </a:p>
          <a:p>
            <a:pPr algn="l">
              <a:lnSpc>
                <a:spcPts val="4322"/>
              </a:lnSpc>
            </a:pPr>
            <a:endParaRPr lang="en-US" sz="2800" dirty="0">
              <a:solidFill>
                <a:srgbClr val="F3F6FA"/>
              </a:solidFill>
              <a:latin typeface="Alatsi Bold"/>
            </a:endParaRPr>
          </a:p>
          <a:p>
            <a:pPr algn="l">
              <a:lnSpc>
                <a:spcPts val="4322"/>
              </a:lnSpc>
            </a:pPr>
            <a:r>
              <a:rPr lang="en-US" sz="2800" dirty="0">
                <a:solidFill>
                  <a:srgbClr val="F3F6FA"/>
                </a:solidFill>
                <a:latin typeface="Alatsi Bold"/>
              </a:rPr>
              <a:t>This MLP takes a specific feature representation high-dimensional feature vector (associated with the [CLS] token from the last hidden layer of DINOv2) and transforms it into a prediction of the tissue stiffness.</a:t>
            </a:r>
          </a:p>
        </p:txBody>
      </p:sp>
    </p:spTree>
    <p:extLst>
      <p:ext uri="{BB962C8B-B14F-4D97-AF65-F5344CB8AC3E}">
        <p14:creationId xmlns:p14="http://schemas.microsoft.com/office/powerpoint/2010/main" val="987949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299728" y="1334006"/>
            <a:ext cx="16672527" cy="1450976"/>
          </a:xfrm>
          <a:prstGeom prst="rect">
            <a:avLst/>
          </a:prstGeom>
        </p:spPr>
        <p:txBody>
          <a:bodyPr lIns="0" tIns="0" rIns="0" bIns="0" rtlCol="0" anchor="t">
            <a:spAutoFit/>
          </a:bodyPr>
          <a:lstStyle/>
          <a:p>
            <a:pPr algn="ctr">
              <a:lnSpc>
                <a:spcPts val="11899"/>
              </a:lnSpc>
            </a:pPr>
            <a:r>
              <a:rPr lang="en-US" sz="8499" dirty="0">
                <a:solidFill>
                  <a:srgbClr val="F3F6FA"/>
                </a:solidFill>
                <a:latin typeface="Alatsi Bold"/>
              </a:rPr>
              <a:t>FINE TUNING WITH LORA</a:t>
            </a:r>
          </a:p>
        </p:txBody>
      </p:sp>
      <p:sp>
        <p:nvSpPr>
          <p:cNvPr id="3" name="TextBox 3"/>
          <p:cNvSpPr txBox="1"/>
          <p:nvPr/>
        </p:nvSpPr>
        <p:spPr>
          <a:xfrm>
            <a:off x="3059670" y="3375531"/>
            <a:ext cx="8675130" cy="1068947"/>
          </a:xfrm>
          <a:prstGeom prst="rect">
            <a:avLst/>
          </a:prstGeom>
        </p:spPr>
        <p:txBody>
          <a:bodyPr wrap="square" lIns="0" tIns="0" rIns="0" bIns="0" rtlCol="0" anchor="t">
            <a:spAutoFit/>
          </a:bodyPr>
          <a:lstStyle/>
          <a:p>
            <a:pPr algn="l">
              <a:lnSpc>
                <a:spcPts val="4322"/>
              </a:lnSpc>
            </a:pPr>
            <a:r>
              <a:rPr lang="en-US" sz="3087" dirty="0">
                <a:solidFill>
                  <a:srgbClr val="F3F6FA"/>
                </a:solidFill>
                <a:latin typeface="Alatsi Bold"/>
              </a:rPr>
              <a:t>Low-rank adaptation (</a:t>
            </a:r>
            <a:r>
              <a:rPr lang="en-US" sz="3087" dirty="0" err="1">
                <a:solidFill>
                  <a:srgbClr val="F3F6FA"/>
                </a:solidFill>
                <a:latin typeface="Alatsi Bold"/>
              </a:rPr>
              <a:t>LoRA</a:t>
            </a:r>
            <a:r>
              <a:rPr lang="en-US" sz="3087" dirty="0">
                <a:solidFill>
                  <a:srgbClr val="F3F6FA"/>
                </a:solidFill>
                <a:latin typeface="Alatsi Bold"/>
              </a:rPr>
              <a:t>) is an adapter-based technique for efficiently fine-tuning models.</a:t>
            </a:r>
          </a:p>
        </p:txBody>
      </p:sp>
      <p:grpSp>
        <p:nvGrpSpPr>
          <p:cNvPr id="4" name="Group 4"/>
          <p:cNvGrpSpPr/>
          <p:nvPr/>
        </p:nvGrpSpPr>
        <p:grpSpPr>
          <a:xfrm>
            <a:off x="1784012" y="5297890"/>
            <a:ext cx="944581" cy="912410"/>
            <a:chOff x="0" y="0"/>
            <a:chExt cx="841460" cy="812800"/>
          </a:xfrm>
        </p:grpSpPr>
        <p:sp>
          <p:nvSpPr>
            <p:cNvPr id="5" name="Freeform 5"/>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dirty="0"/>
            </a:p>
          </p:txBody>
        </p:sp>
        <p:sp>
          <p:nvSpPr>
            <p:cNvPr id="6" name="TextBox 6"/>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784012" y="5351971"/>
            <a:ext cx="944581" cy="718521"/>
          </a:xfrm>
          <a:prstGeom prst="rect">
            <a:avLst/>
          </a:prstGeom>
        </p:spPr>
        <p:txBody>
          <a:bodyPr lIns="0" tIns="0" rIns="0" bIns="0" rtlCol="0" anchor="t">
            <a:spAutoFit/>
          </a:bodyPr>
          <a:lstStyle/>
          <a:p>
            <a:pPr algn="ctr">
              <a:lnSpc>
                <a:spcPts val="5817"/>
              </a:lnSpc>
            </a:pPr>
            <a:r>
              <a:rPr lang="en-US" sz="4155" dirty="0">
                <a:solidFill>
                  <a:srgbClr val="1C3F60"/>
                </a:solidFill>
                <a:latin typeface="Alatsi Bold"/>
              </a:rPr>
              <a:t>2</a:t>
            </a:r>
          </a:p>
        </p:txBody>
      </p:sp>
      <p:grpSp>
        <p:nvGrpSpPr>
          <p:cNvPr id="8" name="Group 8"/>
          <p:cNvGrpSpPr/>
          <p:nvPr/>
        </p:nvGrpSpPr>
        <p:grpSpPr>
          <a:xfrm>
            <a:off x="627362" y="0"/>
            <a:ext cx="937061" cy="10287000"/>
            <a:chOff x="0" y="0"/>
            <a:chExt cx="246798" cy="2709333"/>
          </a:xfrm>
        </p:grpSpPr>
        <p:sp>
          <p:nvSpPr>
            <p:cNvPr id="9" name="Freeform 9"/>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10" name="TextBox 10"/>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F3F6FA"/>
                </a:solidFill>
                <a:latin typeface="Alatsi Bold"/>
              </a:rPr>
              <a:t>Tel Aviv University | 2024</a:t>
            </a:r>
          </a:p>
        </p:txBody>
      </p:sp>
      <p:sp>
        <p:nvSpPr>
          <p:cNvPr id="12" name="AutoShape 12"/>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13" name="AutoShape 13"/>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14" name="Group 14"/>
          <p:cNvGrpSpPr/>
          <p:nvPr/>
        </p:nvGrpSpPr>
        <p:grpSpPr>
          <a:xfrm>
            <a:off x="15859155" y="0"/>
            <a:ext cx="1562612" cy="1673225"/>
            <a:chOff x="0" y="0"/>
            <a:chExt cx="2083482" cy="2230967"/>
          </a:xfrm>
        </p:grpSpPr>
        <p:grpSp>
          <p:nvGrpSpPr>
            <p:cNvPr id="15" name="Group 15"/>
            <p:cNvGrpSpPr/>
            <p:nvPr/>
          </p:nvGrpSpPr>
          <p:grpSpPr>
            <a:xfrm>
              <a:off x="75599" y="0"/>
              <a:ext cx="1932284" cy="2230967"/>
              <a:chOff x="0" y="0"/>
              <a:chExt cx="703982" cy="812800"/>
            </a:xfrm>
          </p:grpSpPr>
          <p:sp>
            <p:nvSpPr>
              <p:cNvPr id="16" name="Freeform 1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17" name="TextBox 1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1C3F60"/>
                  </a:solidFill>
                  <a:latin typeface="Open Sans Bold"/>
                </a:rPr>
                <a:t>11</a:t>
              </a:r>
            </a:p>
          </p:txBody>
        </p:sp>
      </p:grpSp>
      <p:sp>
        <p:nvSpPr>
          <p:cNvPr id="19" name="Freeform 19"/>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p:cNvSpPr txBox="1"/>
          <p:nvPr/>
        </p:nvSpPr>
        <p:spPr>
          <a:xfrm>
            <a:off x="6461149" y="554952"/>
            <a:ext cx="5807628" cy="506172"/>
          </a:xfrm>
          <a:prstGeom prst="rect">
            <a:avLst/>
          </a:prstGeom>
        </p:spPr>
        <p:txBody>
          <a:bodyPr lIns="0" tIns="0" rIns="0" bIns="0" rtlCol="0" anchor="t">
            <a:spAutoFit/>
          </a:bodyPr>
          <a:lstStyle/>
          <a:p>
            <a:pPr algn="ctr">
              <a:lnSpc>
                <a:spcPts val="4145"/>
              </a:lnSpc>
            </a:pPr>
            <a:r>
              <a:rPr lang="en-US" sz="2960" dirty="0">
                <a:solidFill>
                  <a:srgbClr val="F3F6FA"/>
                </a:solidFill>
                <a:latin typeface="Alatsi Bold"/>
              </a:rPr>
              <a:t>Model Training</a:t>
            </a:r>
          </a:p>
        </p:txBody>
      </p:sp>
      <p:grpSp>
        <p:nvGrpSpPr>
          <p:cNvPr id="22" name="Group 22"/>
          <p:cNvGrpSpPr/>
          <p:nvPr/>
        </p:nvGrpSpPr>
        <p:grpSpPr>
          <a:xfrm>
            <a:off x="1805783" y="3531439"/>
            <a:ext cx="945233" cy="913039"/>
            <a:chOff x="0" y="0"/>
            <a:chExt cx="841460" cy="812800"/>
          </a:xfrm>
        </p:grpSpPr>
        <p:sp>
          <p:nvSpPr>
            <p:cNvPr id="23" name="Freeform 23"/>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24" name="TextBox 24"/>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805783" y="3585617"/>
            <a:ext cx="945233" cy="718958"/>
          </a:xfrm>
          <a:prstGeom prst="rect">
            <a:avLst/>
          </a:prstGeom>
        </p:spPr>
        <p:txBody>
          <a:bodyPr lIns="0" tIns="0" rIns="0" bIns="0" rtlCol="0" anchor="t">
            <a:spAutoFit/>
          </a:bodyPr>
          <a:lstStyle/>
          <a:p>
            <a:pPr algn="ctr">
              <a:lnSpc>
                <a:spcPts val="5821"/>
              </a:lnSpc>
            </a:pPr>
            <a:r>
              <a:rPr lang="en-US" sz="4158" dirty="0">
                <a:solidFill>
                  <a:srgbClr val="1C3F60"/>
                </a:solidFill>
                <a:latin typeface="Alatsi Bold"/>
              </a:rPr>
              <a:t>1</a:t>
            </a:r>
          </a:p>
        </p:txBody>
      </p:sp>
      <p:sp>
        <p:nvSpPr>
          <p:cNvPr id="26" name="TextBox 26"/>
          <p:cNvSpPr txBox="1"/>
          <p:nvPr/>
        </p:nvSpPr>
        <p:spPr>
          <a:xfrm>
            <a:off x="3125862" y="4942907"/>
            <a:ext cx="8294130" cy="1620380"/>
          </a:xfrm>
          <a:prstGeom prst="rect">
            <a:avLst/>
          </a:prstGeom>
        </p:spPr>
        <p:txBody>
          <a:bodyPr wrap="square" lIns="0" tIns="0" rIns="0" bIns="0" rtlCol="0" anchor="t">
            <a:spAutoFit/>
          </a:bodyPr>
          <a:lstStyle/>
          <a:p>
            <a:pPr algn="l">
              <a:lnSpc>
                <a:spcPts val="4322"/>
              </a:lnSpc>
            </a:pPr>
            <a:r>
              <a:rPr lang="en-US" sz="3087" dirty="0">
                <a:solidFill>
                  <a:srgbClr val="F3F6FA"/>
                </a:solidFill>
                <a:latin typeface="Alatsi Bold"/>
              </a:rPr>
              <a:t>An "adapter" in this context is a collection of low-rank matrices, which when added to a base model, produces a fine-tuned model.</a:t>
            </a:r>
          </a:p>
        </p:txBody>
      </p:sp>
      <p:sp>
        <p:nvSpPr>
          <p:cNvPr id="27" name="TextBox 3">
            <a:extLst>
              <a:ext uri="{FF2B5EF4-FFF2-40B4-BE49-F238E27FC236}">
                <a16:creationId xmlns:a16="http://schemas.microsoft.com/office/drawing/2014/main" id="{118F1001-0F25-EF32-4611-E637AF2A6CE5}"/>
              </a:ext>
            </a:extLst>
          </p:cNvPr>
          <p:cNvSpPr txBox="1"/>
          <p:nvPr/>
        </p:nvSpPr>
        <p:spPr>
          <a:xfrm>
            <a:off x="3050123" y="6896100"/>
            <a:ext cx="8209023" cy="1068947"/>
          </a:xfrm>
          <a:prstGeom prst="rect">
            <a:avLst/>
          </a:prstGeom>
        </p:spPr>
        <p:txBody>
          <a:bodyPr wrap="square" lIns="0" tIns="0" rIns="0" bIns="0" rtlCol="0" anchor="t">
            <a:spAutoFit/>
          </a:bodyPr>
          <a:lstStyle/>
          <a:p>
            <a:pPr algn="l">
              <a:lnSpc>
                <a:spcPts val="4322"/>
              </a:lnSpc>
            </a:pPr>
            <a:r>
              <a:rPr lang="en-US" sz="3087" dirty="0">
                <a:solidFill>
                  <a:srgbClr val="F3F6FA"/>
                </a:solidFill>
                <a:latin typeface="Alatsi Bold"/>
              </a:rPr>
              <a:t>It allows for performance that approaches full-model fine-tuning with less space requirement</a:t>
            </a:r>
          </a:p>
        </p:txBody>
      </p:sp>
      <p:grpSp>
        <p:nvGrpSpPr>
          <p:cNvPr id="28" name="Group 22">
            <a:extLst>
              <a:ext uri="{FF2B5EF4-FFF2-40B4-BE49-F238E27FC236}">
                <a16:creationId xmlns:a16="http://schemas.microsoft.com/office/drawing/2014/main" id="{8CAF400C-2566-5123-853A-46EAED5B3F14}"/>
              </a:ext>
            </a:extLst>
          </p:cNvPr>
          <p:cNvGrpSpPr/>
          <p:nvPr/>
        </p:nvGrpSpPr>
        <p:grpSpPr>
          <a:xfrm>
            <a:off x="1796236" y="6972300"/>
            <a:ext cx="945233" cy="913039"/>
            <a:chOff x="0" y="0"/>
            <a:chExt cx="841460" cy="812800"/>
          </a:xfrm>
        </p:grpSpPr>
        <p:sp>
          <p:nvSpPr>
            <p:cNvPr id="29" name="Freeform 23">
              <a:extLst>
                <a:ext uri="{FF2B5EF4-FFF2-40B4-BE49-F238E27FC236}">
                  <a16:creationId xmlns:a16="http://schemas.microsoft.com/office/drawing/2014/main" id="{9598A1FF-55AE-04BE-607C-BDB235BBCB98}"/>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dirty="0"/>
            </a:p>
          </p:txBody>
        </p:sp>
        <p:sp>
          <p:nvSpPr>
            <p:cNvPr id="30" name="TextBox 24">
              <a:extLst>
                <a:ext uri="{FF2B5EF4-FFF2-40B4-BE49-F238E27FC236}">
                  <a16:creationId xmlns:a16="http://schemas.microsoft.com/office/drawing/2014/main" id="{8BA0045C-B83A-487D-CCCB-C9DC3C923CA6}"/>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31" name="TextBox 25">
            <a:extLst>
              <a:ext uri="{FF2B5EF4-FFF2-40B4-BE49-F238E27FC236}">
                <a16:creationId xmlns:a16="http://schemas.microsoft.com/office/drawing/2014/main" id="{B3873A44-A321-4804-63FA-F6C259DACA88}"/>
              </a:ext>
            </a:extLst>
          </p:cNvPr>
          <p:cNvSpPr txBox="1"/>
          <p:nvPr/>
        </p:nvSpPr>
        <p:spPr>
          <a:xfrm>
            <a:off x="1796236" y="7026478"/>
            <a:ext cx="945233" cy="718958"/>
          </a:xfrm>
          <a:prstGeom prst="rect">
            <a:avLst/>
          </a:prstGeom>
        </p:spPr>
        <p:txBody>
          <a:bodyPr lIns="0" tIns="0" rIns="0" bIns="0" rtlCol="0" anchor="t">
            <a:spAutoFit/>
          </a:bodyPr>
          <a:lstStyle/>
          <a:p>
            <a:pPr algn="ctr">
              <a:lnSpc>
                <a:spcPts val="5821"/>
              </a:lnSpc>
            </a:pPr>
            <a:r>
              <a:rPr lang="en-US" sz="4158" dirty="0">
                <a:solidFill>
                  <a:srgbClr val="1C3F60"/>
                </a:solidFill>
                <a:latin typeface="Alatsi Bold"/>
              </a:rPr>
              <a:t>3</a:t>
            </a:r>
          </a:p>
        </p:txBody>
      </p:sp>
      <p:pic>
        <p:nvPicPr>
          <p:cNvPr id="37" name="Picture 36" descr="A diagram of a software system&#10;&#10;Description automatically generated">
            <a:extLst>
              <a:ext uri="{FF2B5EF4-FFF2-40B4-BE49-F238E27FC236}">
                <a16:creationId xmlns:a16="http://schemas.microsoft.com/office/drawing/2014/main" id="{FCD43AF6-8A04-9546-8C1C-DC51E15465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82400" y="2970339"/>
            <a:ext cx="5287854" cy="4619318"/>
          </a:xfrm>
          <a:prstGeom prst="rect">
            <a:avLst/>
          </a:prstGeom>
          <a:solidFill>
            <a:schemeClr val="bg1">
              <a:lumMod val="85000"/>
            </a:schemeClr>
          </a:solidFill>
        </p:spPr>
      </p:pic>
    </p:spTree>
    <p:extLst>
      <p:ext uri="{BB962C8B-B14F-4D97-AF65-F5344CB8AC3E}">
        <p14:creationId xmlns:p14="http://schemas.microsoft.com/office/powerpoint/2010/main" val="2824191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299728" y="1334006"/>
            <a:ext cx="16672527" cy="709810"/>
          </a:xfrm>
          <a:prstGeom prst="rect">
            <a:avLst/>
          </a:prstGeom>
        </p:spPr>
        <p:txBody>
          <a:bodyPr lIns="0" tIns="0" rIns="0" bIns="0" rtlCol="0" anchor="t">
            <a:spAutoFit/>
          </a:bodyPr>
          <a:lstStyle/>
          <a:p>
            <a:pPr algn="ctr">
              <a:lnSpc>
                <a:spcPts val="4339"/>
              </a:lnSpc>
            </a:pPr>
            <a:r>
              <a:rPr lang="en-US" sz="8800" dirty="0">
                <a:solidFill>
                  <a:srgbClr val="F3F6FA"/>
                </a:solidFill>
                <a:latin typeface="Alatsi Bold"/>
              </a:rPr>
              <a:t>TRAINING SEQUENCES</a:t>
            </a:r>
          </a:p>
        </p:txBody>
      </p:sp>
      <p:sp>
        <p:nvSpPr>
          <p:cNvPr id="3" name="TextBox 3"/>
          <p:cNvSpPr txBox="1"/>
          <p:nvPr/>
        </p:nvSpPr>
        <p:spPr>
          <a:xfrm>
            <a:off x="1920663" y="2559178"/>
            <a:ext cx="14199630" cy="517514"/>
          </a:xfrm>
          <a:prstGeom prst="rect">
            <a:avLst/>
          </a:prstGeom>
        </p:spPr>
        <p:txBody>
          <a:bodyPr lIns="0" tIns="0" rIns="0" bIns="0" rtlCol="0" anchor="t">
            <a:spAutoFit/>
          </a:bodyPr>
          <a:lstStyle/>
          <a:p>
            <a:pPr algn="l">
              <a:lnSpc>
                <a:spcPts val="4322"/>
              </a:lnSpc>
            </a:pPr>
            <a:r>
              <a:rPr lang="en-US" sz="3087" dirty="0">
                <a:solidFill>
                  <a:schemeClr val="accent1">
                    <a:lumMod val="40000"/>
                    <a:lumOff val="60000"/>
                  </a:schemeClr>
                </a:solidFill>
                <a:latin typeface="Alatsi Bold"/>
              </a:rPr>
              <a:t>We compare 3 forms o fine-tuning: </a:t>
            </a:r>
          </a:p>
        </p:txBody>
      </p:sp>
      <p:grpSp>
        <p:nvGrpSpPr>
          <p:cNvPr id="4" name="Group 4"/>
          <p:cNvGrpSpPr/>
          <p:nvPr/>
        </p:nvGrpSpPr>
        <p:grpSpPr>
          <a:xfrm>
            <a:off x="1752600" y="5143500"/>
            <a:ext cx="944581" cy="912410"/>
            <a:chOff x="0" y="0"/>
            <a:chExt cx="841460" cy="812800"/>
          </a:xfrm>
        </p:grpSpPr>
        <p:sp>
          <p:nvSpPr>
            <p:cNvPr id="5" name="Freeform 5"/>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6" name="TextBox 6"/>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752600" y="5197581"/>
            <a:ext cx="944581" cy="718521"/>
          </a:xfrm>
          <a:prstGeom prst="rect">
            <a:avLst/>
          </a:prstGeom>
        </p:spPr>
        <p:txBody>
          <a:bodyPr lIns="0" tIns="0" rIns="0" bIns="0" rtlCol="0" anchor="t">
            <a:spAutoFit/>
          </a:bodyPr>
          <a:lstStyle/>
          <a:p>
            <a:pPr algn="ctr">
              <a:lnSpc>
                <a:spcPts val="5817"/>
              </a:lnSpc>
            </a:pPr>
            <a:r>
              <a:rPr lang="en-US" sz="4155" dirty="0">
                <a:solidFill>
                  <a:srgbClr val="1C3F60"/>
                </a:solidFill>
                <a:latin typeface="Alatsi Bold"/>
              </a:rPr>
              <a:t>2</a:t>
            </a:r>
          </a:p>
        </p:txBody>
      </p:sp>
      <p:grpSp>
        <p:nvGrpSpPr>
          <p:cNvPr id="8" name="Group 8"/>
          <p:cNvGrpSpPr/>
          <p:nvPr/>
        </p:nvGrpSpPr>
        <p:grpSpPr>
          <a:xfrm>
            <a:off x="627362" y="0"/>
            <a:ext cx="937061" cy="10287000"/>
            <a:chOff x="0" y="0"/>
            <a:chExt cx="246798" cy="2709333"/>
          </a:xfrm>
        </p:grpSpPr>
        <p:sp>
          <p:nvSpPr>
            <p:cNvPr id="9" name="Freeform 9"/>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10" name="TextBox 10"/>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F3F6FA"/>
                </a:solidFill>
                <a:latin typeface="Alatsi Bold"/>
              </a:rPr>
              <a:t>Tel Aviv University | 2024</a:t>
            </a:r>
          </a:p>
        </p:txBody>
      </p:sp>
      <p:sp>
        <p:nvSpPr>
          <p:cNvPr id="12" name="AutoShape 12"/>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13" name="AutoShape 13"/>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14" name="Group 14"/>
          <p:cNvGrpSpPr/>
          <p:nvPr/>
        </p:nvGrpSpPr>
        <p:grpSpPr>
          <a:xfrm>
            <a:off x="15859155" y="0"/>
            <a:ext cx="1562612" cy="1673225"/>
            <a:chOff x="0" y="0"/>
            <a:chExt cx="2083482" cy="2230967"/>
          </a:xfrm>
        </p:grpSpPr>
        <p:grpSp>
          <p:nvGrpSpPr>
            <p:cNvPr id="15" name="Group 15"/>
            <p:cNvGrpSpPr/>
            <p:nvPr/>
          </p:nvGrpSpPr>
          <p:grpSpPr>
            <a:xfrm>
              <a:off x="75599" y="0"/>
              <a:ext cx="1932284" cy="2230967"/>
              <a:chOff x="0" y="0"/>
              <a:chExt cx="703982" cy="812800"/>
            </a:xfrm>
          </p:grpSpPr>
          <p:sp>
            <p:nvSpPr>
              <p:cNvPr id="16" name="Freeform 1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17" name="TextBox 1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1C3F60"/>
                  </a:solidFill>
                  <a:latin typeface="Open Sans Bold"/>
                </a:rPr>
                <a:t>12</a:t>
              </a:r>
            </a:p>
          </p:txBody>
        </p:sp>
      </p:grpSp>
      <p:sp>
        <p:nvSpPr>
          <p:cNvPr id="19" name="Freeform 19"/>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2" name="Group 22"/>
          <p:cNvGrpSpPr/>
          <p:nvPr/>
        </p:nvGrpSpPr>
        <p:grpSpPr>
          <a:xfrm>
            <a:off x="1755389" y="3650461"/>
            <a:ext cx="945233" cy="913039"/>
            <a:chOff x="0" y="0"/>
            <a:chExt cx="841460" cy="812800"/>
          </a:xfrm>
        </p:grpSpPr>
        <p:sp>
          <p:nvSpPr>
            <p:cNvPr id="23" name="Freeform 23"/>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24" name="TextBox 24"/>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752600" y="3747501"/>
            <a:ext cx="945233" cy="718958"/>
          </a:xfrm>
          <a:prstGeom prst="rect">
            <a:avLst/>
          </a:prstGeom>
        </p:spPr>
        <p:txBody>
          <a:bodyPr lIns="0" tIns="0" rIns="0" bIns="0" rtlCol="0" anchor="t">
            <a:spAutoFit/>
          </a:bodyPr>
          <a:lstStyle/>
          <a:p>
            <a:pPr algn="ctr">
              <a:lnSpc>
                <a:spcPts val="5821"/>
              </a:lnSpc>
            </a:pPr>
            <a:r>
              <a:rPr lang="en-US" sz="4158" dirty="0">
                <a:solidFill>
                  <a:srgbClr val="1C3F60"/>
                </a:solidFill>
                <a:latin typeface="Alatsi Bold"/>
              </a:rPr>
              <a:t>1</a:t>
            </a:r>
          </a:p>
        </p:txBody>
      </p:sp>
      <p:sp>
        <p:nvSpPr>
          <p:cNvPr id="26" name="TextBox 26"/>
          <p:cNvSpPr txBox="1"/>
          <p:nvPr/>
        </p:nvSpPr>
        <p:spPr>
          <a:xfrm>
            <a:off x="2980416" y="3314700"/>
            <a:ext cx="2658384" cy="494366"/>
          </a:xfrm>
          <a:prstGeom prst="rect">
            <a:avLst/>
          </a:prstGeom>
        </p:spPr>
        <p:txBody>
          <a:bodyPr wrap="square" lIns="0" tIns="0" rIns="0" bIns="0" rtlCol="0" anchor="t">
            <a:spAutoFit/>
          </a:bodyPr>
          <a:lstStyle/>
          <a:p>
            <a:pPr algn="l">
              <a:lnSpc>
                <a:spcPts val="4322"/>
              </a:lnSpc>
            </a:pPr>
            <a:r>
              <a:rPr lang="en-US" sz="2400" dirty="0">
                <a:solidFill>
                  <a:srgbClr val="F3F6FA"/>
                </a:solidFill>
                <a:latin typeface="Alatsi Bold"/>
              </a:rPr>
              <a:t>2 steps training :</a:t>
            </a:r>
          </a:p>
        </p:txBody>
      </p:sp>
      <p:sp>
        <p:nvSpPr>
          <p:cNvPr id="31" name="TextBox 3">
            <a:extLst>
              <a:ext uri="{FF2B5EF4-FFF2-40B4-BE49-F238E27FC236}">
                <a16:creationId xmlns:a16="http://schemas.microsoft.com/office/drawing/2014/main" id="{EA328B4D-67F5-C2ED-EF5E-42A6D25BD2BE}"/>
              </a:ext>
            </a:extLst>
          </p:cNvPr>
          <p:cNvSpPr txBox="1"/>
          <p:nvPr/>
        </p:nvSpPr>
        <p:spPr>
          <a:xfrm>
            <a:off x="3009525" y="6909858"/>
            <a:ext cx="2842062" cy="494366"/>
          </a:xfrm>
          <a:prstGeom prst="rect">
            <a:avLst/>
          </a:prstGeom>
        </p:spPr>
        <p:txBody>
          <a:bodyPr wrap="square" lIns="0" tIns="0" rIns="0" bIns="0" rtlCol="0" anchor="t">
            <a:spAutoFit/>
          </a:bodyPr>
          <a:lstStyle/>
          <a:p>
            <a:pPr algn="l">
              <a:lnSpc>
                <a:spcPts val="4322"/>
              </a:lnSpc>
            </a:pPr>
            <a:r>
              <a:rPr lang="en-US" sz="2400" dirty="0">
                <a:solidFill>
                  <a:srgbClr val="F3F6FA"/>
                </a:solidFill>
                <a:latin typeface="Alatsi Bold"/>
              </a:rPr>
              <a:t>MLP head trains Only</a:t>
            </a:r>
          </a:p>
        </p:txBody>
      </p:sp>
      <p:grpSp>
        <p:nvGrpSpPr>
          <p:cNvPr id="32" name="Group 4">
            <a:extLst>
              <a:ext uri="{FF2B5EF4-FFF2-40B4-BE49-F238E27FC236}">
                <a16:creationId xmlns:a16="http://schemas.microsoft.com/office/drawing/2014/main" id="{49EEF20A-E17A-8B2E-D02A-6EC6B5D85CB7}"/>
              </a:ext>
            </a:extLst>
          </p:cNvPr>
          <p:cNvGrpSpPr/>
          <p:nvPr/>
        </p:nvGrpSpPr>
        <p:grpSpPr>
          <a:xfrm>
            <a:off x="1796824" y="6743700"/>
            <a:ext cx="944581" cy="912410"/>
            <a:chOff x="0" y="0"/>
            <a:chExt cx="841460" cy="812800"/>
          </a:xfrm>
        </p:grpSpPr>
        <p:sp>
          <p:nvSpPr>
            <p:cNvPr id="33" name="Freeform 5">
              <a:extLst>
                <a:ext uri="{FF2B5EF4-FFF2-40B4-BE49-F238E27FC236}">
                  <a16:creationId xmlns:a16="http://schemas.microsoft.com/office/drawing/2014/main" id="{769F99B7-48F7-8B24-42B9-EFC8AABFFC08}"/>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34" name="TextBox 6">
              <a:extLst>
                <a:ext uri="{FF2B5EF4-FFF2-40B4-BE49-F238E27FC236}">
                  <a16:creationId xmlns:a16="http://schemas.microsoft.com/office/drawing/2014/main" id="{245DE26D-9A75-C46B-B1E9-155AF08B4645}"/>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35" name="TextBox 7">
            <a:extLst>
              <a:ext uri="{FF2B5EF4-FFF2-40B4-BE49-F238E27FC236}">
                <a16:creationId xmlns:a16="http://schemas.microsoft.com/office/drawing/2014/main" id="{7D776348-6D32-257A-FDCD-1DCDCC5C09C3}"/>
              </a:ext>
            </a:extLst>
          </p:cNvPr>
          <p:cNvSpPr txBox="1"/>
          <p:nvPr/>
        </p:nvSpPr>
        <p:spPr>
          <a:xfrm>
            <a:off x="1796824" y="6797781"/>
            <a:ext cx="944581" cy="718521"/>
          </a:xfrm>
          <a:prstGeom prst="rect">
            <a:avLst/>
          </a:prstGeom>
        </p:spPr>
        <p:txBody>
          <a:bodyPr lIns="0" tIns="0" rIns="0" bIns="0" rtlCol="0" anchor="t">
            <a:spAutoFit/>
          </a:bodyPr>
          <a:lstStyle/>
          <a:p>
            <a:pPr algn="ctr">
              <a:lnSpc>
                <a:spcPts val="5817"/>
              </a:lnSpc>
            </a:pPr>
            <a:r>
              <a:rPr lang="en-US" sz="4155" dirty="0">
                <a:solidFill>
                  <a:srgbClr val="1C3F60"/>
                </a:solidFill>
                <a:latin typeface="Alatsi Bold"/>
              </a:rPr>
              <a:t>3</a:t>
            </a:r>
          </a:p>
        </p:txBody>
      </p:sp>
      <p:sp>
        <p:nvSpPr>
          <p:cNvPr id="36" name="TextBox 26">
            <a:extLst>
              <a:ext uri="{FF2B5EF4-FFF2-40B4-BE49-F238E27FC236}">
                <a16:creationId xmlns:a16="http://schemas.microsoft.com/office/drawing/2014/main" id="{409BBA62-1D34-E68F-B75B-D17902953581}"/>
              </a:ext>
            </a:extLst>
          </p:cNvPr>
          <p:cNvSpPr txBox="1"/>
          <p:nvPr/>
        </p:nvSpPr>
        <p:spPr>
          <a:xfrm>
            <a:off x="2993598" y="5324473"/>
            <a:ext cx="7092627" cy="494366"/>
          </a:xfrm>
          <a:prstGeom prst="rect">
            <a:avLst/>
          </a:prstGeom>
        </p:spPr>
        <p:txBody>
          <a:bodyPr wrap="square" lIns="0" tIns="0" rIns="0" bIns="0" rtlCol="0" anchor="t">
            <a:spAutoFit/>
          </a:bodyPr>
          <a:lstStyle/>
          <a:p>
            <a:pPr algn="l">
              <a:lnSpc>
                <a:spcPts val="4322"/>
              </a:lnSpc>
            </a:pPr>
            <a:r>
              <a:rPr lang="en-US" sz="2400" dirty="0">
                <a:solidFill>
                  <a:srgbClr val="F3F6FA"/>
                </a:solidFill>
                <a:latin typeface="Alatsi Bold"/>
              </a:rPr>
              <a:t>Simultaneous: MLP trains and DinoV2 gets fine-tuned.  </a:t>
            </a:r>
          </a:p>
        </p:txBody>
      </p:sp>
      <p:grpSp>
        <p:nvGrpSpPr>
          <p:cNvPr id="37" name="Group 4">
            <a:extLst>
              <a:ext uri="{FF2B5EF4-FFF2-40B4-BE49-F238E27FC236}">
                <a16:creationId xmlns:a16="http://schemas.microsoft.com/office/drawing/2014/main" id="{DCFB5952-5CDB-1751-4C03-EF838BC15BE5}"/>
              </a:ext>
            </a:extLst>
          </p:cNvPr>
          <p:cNvGrpSpPr/>
          <p:nvPr/>
        </p:nvGrpSpPr>
        <p:grpSpPr>
          <a:xfrm>
            <a:off x="2993598" y="4489868"/>
            <a:ext cx="381000" cy="319043"/>
            <a:chOff x="0" y="0"/>
            <a:chExt cx="841460" cy="812800"/>
          </a:xfrm>
        </p:grpSpPr>
        <p:sp>
          <p:nvSpPr>
            <p:cNvPr id="38" name="Freeform 5">
              <a:extLst>
                <a:ext uri="{FF2B5EF4-FFF2-40B4-BE49-F238E27FC236}">
                  <a16:creationId xmlns:a16="http://schemas.microsoft.com/office/drawing/2014/main" id="{774E416E-8211-346C-2DD8-107F41141DB9}"/>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39" name="TextBox 6">
              <a:extLst>
                <a:ext uri="{FF2B5EF4-FFF2-40B4-BE49-F238E27FC236}">
                  <a16:creationId xmlns:a16="http://schemas.microsoft.com/office/drawing/2014/main" id="{780F8897-B26F-EB65-A4BD-A540D27BA265}"/>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40" name="TextBox 7">
            <a:extLst>
              <a:ext uri="{FF2B5EF4-FFF2-40B4-BE49-F238E27FC236}">
                <a16:creationId xmlns:a16="http://schemas.microsoft.com/office/drawing/2014/main" id="{4BF6338C-DEE0-028F-C1CF-31E0584D5C32}"/>
              </a:ext>
            </a:extLst>
          </p:cNvPr>
          <p:cNvSpPr txBox="1"/>
          <p:nvPr/>
        </p:nvSpPr>
        <p:spPr>
          <a:xfrm>
            <a:off x="2993598" y="4165348"/>
            <a:ext cx="381000" cy="611706"/>
          </a:xfrm>
          <a:prstGeom prst="rect">
            <a:avLst/>
          </a:prstGeom>
        </p:spPr>
        <p:txBody>
          <a:bodyPr wrap="square" lIns="0" tIns="0" rIns="0" bIns="0" rtlCol="0" anchor="t">
            <a:spAutoFit/>
          </a:bodyPr>
          <a:lstStyle/>
          <a:p>
            <a:pPr algn="ctr">
              <a:lnSpc>
                <a:spcPts val="5817"/>
              </a:lnSpc>
            </a:pPr>
            <a:r>
              <a:rPr lang="en-US" sz="1600" dirty="0">
                <a:solidFill>
                  <a:srgbClr val="1C3F60"/>
                </a:solidFill>
                <a:latin typeface="Alatsi Bold"/>
              </a:rPr>
              <a:t>2</a:t>
            </a:r>
          </a:p>
        </p:txBody>
      </p:sp>
      <p:grpSp>
        <p:nvGrpSpPr>
          <p:cNvPr id="41" name="Group 4">
            <a:extLst>
              <a:ext uri="{FF2B5EF4-FFF2-40B4-BE49-F238E27FC236}">
                <a16:creationId xmlns:a16="http://schemas.microsoft.com/office/drawing/2014/main" id="{0D4D5C02-8117-DBE1-8345-5F727611EF6F}"/>
              </a:ext>
            </a:extLst>
          </p:cNvPr>
          <p:cNvGrpSpPr/>
          <p:nvPr/>
        </p:nvGrpSpPr>
        <p:grpSpPr>
          <a:xfrm>
            <a:off x="2973806" y="3998736"/>
            <a:ext cx="381000" cy="319043"/>
            <a:chOff x="0" y="0"/>
            <a:chExt cx="841460" cy="812800"/>
          </a:xfrm>
        </p:grpSpPr>
        <p:sp>
          <p:nvSpPr>
            <p:cNvPr id="42" name="Freeform 5">
              <a:extLst>
                <a:ext uri="{FF2B5EF4-FFF2-40B4-BE49-F238E27FC236}">
                  <a16:creationId xmlns:a16="http://schemas.microsoft.com/office/drawing/2014/main" id="{5575FB01-B5BB-35CB-426C-BA8FA3A887BB}"/>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dirty="0"/>
            </a:p>
          </p:txBody>
        </p:sp>
        <p:sp>
          <p:nvSpPr>
            <p:cNvPr id="43" name="TextBox 6">
              <a:extLst>
                <a:ext uri="{FF2B5EF4-FFF2-40B4-BE49-F238E27FC236}">
                  <a16:creationId xmlns:a16="http://schemas.microsoft.com/office/drawing/2014/main" id="{A19348C4-021A-381C-23EE-C6FA23C207B7}"/>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47" name="TextBox 7">
            <a:extLst>
              <a:ext uri="{FF2B5EF4-FFF2-40B4-BE49-F238E27FC236}">
                <a16:creationId xmlns:a16="http://schemas.microsoft.com/office/drawing/2014/main" id="{EEFF7FA4-6ACC-C517-4669-DCD38424CA1C}"/>
              </a:ext>
            </a:extLst>
          </p:cNvPr>
          <p:cNvSpPr txBox="1"/>
          <p:nvPr/>
        </p:nvSpPr>
        <p:spPr>
          <a:xfrm>
            <a:off x="2973806" y="3671169"/>
            <a:ext cx="381000" cy="611706"/>
          </a:xfrm>
          <a:prstGeom prst="rect">
            <a:avLst/>
          </a:prstGeom>
        </p:spPr>
        <p:txBody>
          <a:bodyPr wrap="square" lIns="0" tIns="0" rIns="0" bIns="0" rtlCol="0" anchor="t">
            <a:spAutoFit/>
          </a:bodyPr>
          <a:lstStyle/>
          <a:p>
            <a:pPr algn="ctr">
              <a:lnSpc>
                <a:spcPts val="5817"/>
              </a:lnSpc>
            </a:pPr>
            <a:r>
              <a:rPr lang="en-US" sz="1600" dirty="0">
                <a:solidFill>
                  <a:srgbClr val="1C3F60"/>
                </a:solidFill>
                <a:latin typeface="Alatsi Bold"/>
              </a:rPr>
              <a:t>1</a:t>
            </a:r>
          </a:p>
        </p:txBody>
      </p:sp>
      <p:sp>
        <p:nvSpPr>
          <p:cNvPr id="51" name="TextBox 26">
            <a:extLst>
              <a:ext uri="{FF2B5EF4-FFF2-40B4-BE49-F238E27FC236}">
                <a16:creationId xmlns:a16="http://schemas.microsoft.com/office/drawing/2014/main" id="{CAB88687-D592-4E03-C229-ED604595BBF9}"/>
              </a:ext>
            </a:extLst>
          </p:cNvPr>
          <p:cNvSpPr txBox="1"/>
          <p:nvPr/>
        </p:nvSpPr>
        <p:spPr>
          <a:xfrm>
            <a:off x="3582206" y="3815439"/>
            <a:ext cx="3351994" cy="467436"/>
          </a:xfrm>
          <a:prstGeom prst="rect">
            <a:avLst/>
          </a:prstGeom>
        </p:spPr>
        <p:txBody>
          <a:bodyPr wrap="square" lIns="0" tIns="0" rIns="0" bIns="0" rtlCol="0" anchor="t">
            <a:spAutoFit/>
          </a:bodyPr>
          <a:lstStyle/>
          <a:p>
            <a:pPr algn="l">
              <a:lnSpc>
                <a:spcPts val="4322"/>
              </a:lnSpc>
            </a:pPr>
            <a:r>
              <a:rPr lang="en-US" sz="1600" dirty="0">
                <a:solidFill>
                  <a:srgbClr val="F3F6FA"/>
                </a:solidFill>
                <a:latin typeface="Alatsi Bold"/>
              </a:rPr>
              <a:t>MLP head trains </a:t>
            </a:r>
          </a:p>
        </p:txBody>
      </p:sp>
      <p:sp>
        <p:nvSpPr>
          <p:cNvPr id="52" name="TextBox 26">
            <a:extLst>
              <a:ext uri="{FF2B5EF4-FFF2-40B4-BE49-F238E27FC236}">
                <a16:creationId xmlns:a16="http://schemas.microsoft.com/office/drawing/2014/main" id="{94AA0C7F-C644-1CD8-E3B7-0A30EAB0A1DD}"/>
              </a:ext>
            </a:extLst>
          </p:cNvPr>
          <p:cNvSpPr txBox="1"/>
          <p:nvPr/>
        </p:nvSpPr>
        <p:spPr>
          <a:xfrm>
            <a:off x="3582206" y="4309618"/>
            <a:ext cx="4037794" cy="467436"/>
          </a:xfrm>
          <a:prstGeom prst="rect">
            <a:avLst/>
          </a:prstGeom>
        </p:spPr>
        <p:txBody>
          <a:bodyPr wrap="square" lIns="0" tIns="0" rIns="0" bIns="0" rtlCol="0" anchor="t">
            <a:spAutoFit/>
          </a:bodyPr>
          <a:lstStyle/>
          <a:p>
            <a:pPr algn="l">
              <a:lnSpc>
                <a:spcPts val="4322"/>
              </a:lnSpc>
            </a:pPr>
            <a:r>
              <a:rPr lang="en-US" sz="1600" dirty="0">
                <a:solidFill>
                  <a:srgbClr val="F3F6FA"/>
                </a:solidFill>
                <a:latin typeface="Alatsi Bold"/>
              </a:rPr>
              <a:t>MLP head and DinoV2 fine-tuned </a:t>
            </a:r>
          </a:p>
        </p:txBody>
      </p:sp>
      <p:pic>
        <p:nvPicPr>
          <p:cNvPr id="54" name="Picture 53">
            <a:extLst>
              <a:ext uri="{FF2B5EF4-FFF2-40B4-BE49-F238E27FC236}">
                <a16:creationId xmlns:a16="http://schemas.microsoft.com/office/drawing/2014/main" id="{351C5534-3B18-EBCE-6BC3-E6541FDDC961}"/>
              </a:ext>
            </a:extLst>
          </p:cNvPr>
          <p:cNvPicPr>
            <a:picLocks noChangeAspect="1"/>
          </p:cNvPicPr>
          <p:nvPr/>
        </p:nvPicPr>
        <p:blipFill>
          <a:blip r:embed="rId4"/>
          <a:stretch>
            <a:fillRect/>
          </a:stretch>
        </p:blipFill>
        <p:spPr>
          <a:xfrm>
            <a:off x="10823899" y="2436303"/>
            <a:ext cx="5622692" cy="5575241"/>
          </a:xfrm>
          <a:prstGeom prst="rect">
            <a:avLst/>
          </a:prstGeom>
        </p:spPr>
      </p:pic>
      <p:grpSp>
        <p:nvGrpSpPr>
          <p:cNvPr id="27" name="Group 22">
            <a:extLst>
              <a:ext uri="{FF2B5EF4-FFF2-40B4-BE49-F238E27FC236}">
                <a16:creationId xmlns:a16="http://schemas.microsoft.com/office/drawing/2014/main" id="{4D2375CE-898A-AB26-23F9-DC3D8975525A}"/>
              </a:ext>
            </a:extLst>
          </p:cNvPr>
          <p:cNvGrpSpPr/>
          <p:nvPr/>
        </p:nvGrpSpPr>
        <p:grpSpPr>
          <a:xfrm>
            <a:off x="1814690" y="8267700"/>
            <a:ext cx="945233" cy="913039"/>
            <a:chOff x="0" y="0"/>
            <a:chExt cx="841460" cy="812800"/>
          </a:xfrm>
        </p:grpSpPr>
        <p:sp>
          <p:nvSpPr>
            <p:cNvPr id="28" name="Freeform 23">
              <a:extLst>
                <a:ext uri="{FF2B5EF4-FFF2-40B4-BE49-F238E27FC236}">
                  <a16:creationId xmlns:a16="http://schemas.microsoft.com/office/drawing/2014/main" id="{1BEA1C49-BD73-061D-C17E-91724CE44F8D}"/>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dirty="0"/>
            </a:p>
          </p:txBody>
        </p:sp>
        <p:sp>
          <p:nvSpPr>
            <p:cNvPr id="29" name="TextBox 24">
              <a:extLst>
                <a:ext uri="{FF2B5EF4-FFF2-40B4-BE49-F238E27FC236}">
                  <a16:creationId xmlns:a16="http://schemas.microsoft.com/office/drawing/2014/main" id="{B4270248-B878-0F38-715B-2BD33D3A0FC9}"/>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30" name="TextBox 25">
            <a:extLst>
              <a:ext uri="{FF2B5EF4-FFF2-40B4-BE49-F238E27FC236}">
                <a16:creationId xmlns:a16="http://schemas.microsoft.com/office/drawing/2014/main" id="{17818887-F1C0-02D0-63D1-97212EC43041}"/>
              </a:ext>
            </a:extLst>
          </p:cNvPr>
          <p:cNvSpPr txBox="1"/>
          <p:nvPr/>
        </p:nvSpPr>
        <p:spPr>
          <a:xfrm>
            <a:off x="1814690" y="8321878"/>
            <a:ext cx="945233" cy="718958"/>
          </a:xfrm>
          <a:prstGeom prst="rect">
            <a:avLst/>
          </a:prstGeom>
        </p:spPr>
        <p:txBody>
          <a:bodyPr lIns="0" tIns="0" rIns="0" bIns="0" rtlCol="0" anchor="t">
            <a:spAutoFit/>
          </a:bodyPr>
          <a:lstStyle/>
          <a:p>
            <a:pPr algn="ctr">
              <a:lnSpc>
                <a:spcPts val="5821"/>
              </a:lnSpc>
            </a:pPr>
            <a:r>
              <a:rPr lang="en-US" sz="4158" dirty="0">
                <a:solidFill>
                  <a:srgbClr val="1C3F60"/>
                </a:solidFill>
                <a:latin typeface="Alatsi Bold"/>
              </a:rPr>
              <a:t>4</a:t>
            </a:r>
          </a:p>
        </p:txBody>
      </p:sp>
      <p:sp>
        <p:nvSpPr>
          <p:cNvPr id="46" name="TextBox 26">
            <a:extLst>
              <a:ext uri="{FF2B5EF4-FFF2-40B4-BE49-F238E27FC236}">
                <a16:creationId xmlns:a16="http://schemas.microsoft.com/office/drawing/2014/main" id="{CAB4B6E4-B381-DB48-0FE0-80DB60AC2644}"/>
              </a:ext>
            </a:extLst>
          </p:cNvPr>
          <p:cNvSpPr txBox="1"/>
          <p:nvPr/>
        </p:nvSpPr>
        <p:spPr>
          <a:xfrm>
            <a:off x="2978410" y="7810500"/>
            <a:ext cx="3801384" cy="494366"/>
          </a:xfrm>
          <a:prstGeom prst="rect">
            <a:avLst/>
          </a:prstGeom>
        </p:spPr>
        <p:txBody>
          <a:bodyPr wrap="square" lIns="0" tIns="0" rIns="0" bIns="0" rtlCol="0" anchor="t">
            <a:spAutoFit/>
          </a:bodyPr>
          <a:lstStyle/>
          <a:p>
            <a:pPr algn="l">
              <a:lnSpc>
                <a:spcPts val="4322"/>
              </a:lnSpc>
            </a:pPr>
            <a:r>
              <a:rPr lang="en-US" sz="2400" dirty="0">
                <a:solidFill>
                  <a:srgbClr val="F3F6FA"/>
                </a:solidFill>
                <a:latin typeface="Alatsi Bold"/>
              </a:rPr>
              <a:t>Reversed 2 steps training :</a:t>
            </a:r>
          </a:p>
        </p:txBody>
      </p:sp>
      <p:grpSp>
        <p:nvGrpSpPr>
          <p:cNvPr id="48" name="Group 4">
            <a:extLst>
              <a:ext uri="{FF2B5EF4-FFF2-40B4-BE49-F238E27FC236}">
                <a16:creationId xmlns:a16="http://schemas.microsoft.com/office/drawing/2014/main" id="{B4E62F10-38D4-DD4B-94D5-4DB84E2351C7}"/>
              </a:ext>
            </a:extLst>
          </p:cNvPr>
          <p:cNvGrpSpPr/>
          <p:nvPr/>
        </p:nvGrpSpPr>
        <p:grpSpPr>
          <a:xfrm>
            <a:off x="2971800" y="8985668"/>
            <a:ext cx="381000" cy="319043"/>
            <a:chOff x="0" y="0"/>
            <a:chExt cx="841460" cy="812800"/>
          </a:xfrm>
        </p:grpSpPr>
        <p:sp>
          <p:nvSpPr>
            <p:cNvPr id="49" name="Freeform 5">
              <a:extLst>
                <a:ext uri="{FF2B5EF4-FFF2-40B4-BE49-F238E27FC236}">
                  <a16:creationId xmlns:a16="http://schemas.microsoft.com/office/drawing/2014/main" id="{A66E3B00-A1F3-5D9E-E441-75A4D313111E}"/>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50" name="TextBox 6">
              <a:extLst>
                <a:ext uri="{FF2B5EF4-FFF2-40B4-BE49-F238E27FC236}">
                  <a16:creationId xmlns:a16="http://schemas.microsoft.com/office/drawing/2014/main" id="{EFBA072B-9E78-1D69-F473-17EF3E76ECD6}"/>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53" name="TextBox 7">
            <a:extLst>
              <a:ext uri="{FF2B5EF4-FFF2-40B4-BE49-F238E27FC236}">
                <a16:creationId xmlns:a16="http://schemas.microsoft.com/office/drawing/2014/main" id="{A2D1421C-D927-0558-4CE5-AB16E2B1468F}"/>
              </a:ext>
            </a:extLst>
          </p:cNvPr>
          <p:cNvSpPr txBox="1"/>
          <p:nvPr/>
        </p:nvSpPr>
        <p:spPr>
          <a:xfrm>
            <a:off x="2971800" y="8661148"/>
            <a:ext cx="381000" cy="611706"/>
          </a:xfrm>
          <a:prstGeom prst="rect">
            <a:avLst/>
          </a:prstGeom>
        </p:spPr>
        <p:txBody>
          <a:bodyPr wrap="square" lIns="0" tIns="0" rIns="0" bIns="0" rtlCol="0" anchor="t">
            <a:spAutoFit/>
          </a:bodyPr>
          <a:lstStyle/>
          <a:p>
            <a:pPr algn="ctr">
              <a:lnSpc>
                <a:spcPts val="5817"/>
              </a:lnSpc>
            </a:pPr>
            <a:r>
              <a:rPr lang="en-US" sz="1600" dirty="0">
                <a:solidFill>
                  <a:srgbClr val="1C3F60"/>
                </a:solidFill>
                <a:latin typeface="Alatsi Bold"/>
              </a:rPr>
              <a:t>2</a:t>
            </a:r>
          </a:p>
        </p:txBody>
      </p:sp>
      <p:grpSp>
        <p:nvGrpSpPr>
          <p:cNvPr id="55" name="Group 4">
            <a:extLst>
              <a:ext uri="{FF2B5EF4-FFF2-40B4-BE49-F238E27FC236}">
                <a16:creationId xmlns:a16="http://schemas.microsoft.com/office/drawing/2014/main" id="{238C3EC0-556F-3994-BA67-FADF4FCF4BD5}"/>
              </a:ext>
            </a:extLst>
          </p:cNvPr>
          <p:cNvGrpSpPr/>
          <p:nvPr/>
        </p:nvGrpSpPr>
        <p:grpSpPr>
          <a:xfrm>
            <a:off x="2971800" y="8494536"/>
            <a:ext cx="381000" cy="319043"/>
            <a:chOff x="0" y="0"/>
            <a:chExt cx="841460" cy="812800"/>
          </a:xfrm>
        </p:grpSpPr>
        <p:sp>
          <p:nvSpPr>
            <p:cNvPr id="56" name="Freeform 5">
              <a:extLst>
                <a:ext uri="{FF2B5EF4-FFF2-40B4-BE49-F238E27FC236}">
                  <a16:creationId xmlns:a16="http://schemas.microsoft.com/office/drawing/2014/main" id="{E56CB896-2F3A-7F56-DB81-BAAF4E649A63}"/>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dirty="0"/>
            </a:p>
          </p:txBody>
        </p:sp>
        <p:sp>
          <p:nvSpPr>
            <p:cNvPr id="57" name="TextBox 6">
              <a:extLst>
                <a:ext uri="{FF2B5EF4-FFF2-40B4-BE49-F238E27FC236}">
                  <a16:creationId xmlns:a16="http://schemas.microsoft.com/office/drawing/2014/main" id="{2138D0B0-B7D7-7264-59B9-3F9F6D96C5E4}"/>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58" name="TextBox 7">
            <a:extLst>
              <a:ext uri="{FF2B5EF4-FFF2-40B4-BE49-F238E27FC236}">
                <a16:creationId xmlns:a16="http://schemas.microsoft.com/office/drawing/2014/main" id="{308ABC62-7AAD-F5F8-C3D0-8A74D6F60576}"/>
              </a:ext>
            </a:extLst>
          </p:cNvPr>
          <p:cNvSpPr txBox="1"/>
          <p:nvPr/>
        </p:nvSpPr>
        <p:spPr>
          <a:xfrm>
            <a:off x="2971800" y="8166969"/>
            <a:ext cx="381000" cy="611706"/>
          </a:xfrm>
          <a:prstGeom prst="rect">
            <a:avLst/>
          </a:prstGeom>
        </p:spPr>
        <p:txBody>
          <a:bodyPr wrap="square" lIns="0" tIns="0" rIns="0" bIns="0" rtlCol="0" anchor="t">
            <a:spAutoFit/>
          </a:bodyPr>
          <a:lstStyle/>
          <a:p>
            <a:pPr algn="ctr">
              <a:lnSpc>
                <a:spcPts val="5817"/>
              </a:lnSpc>
            </a:pPr>
            <a:r>
              <a:rPr lang="en-US" sz="1600" dirty="0">
                <a:solidFill>
                  <a:srgbClr val="1C3F60"/>
                </a:solidFill>
                <a:latin typeface="Alatsi Bold"/>
              </a:rPr>
              <a:t>1</a:t>
            </a:r>
          </a:p>
        </p:txBody>
      </p:sp>
      <p:sp>
        <p:nvSpPr>
          <p:cNvPr id="59" name="TextBox 26">
            <a:extLst>
              <a:ext uri="{FF2B5EF4-FFF2-40B4-BE49-F238E27FC236}">
                <a16:creationId xmlns:a16="http://schemas.microsoft.com/office/drawing/2014/main" id="{71024ADE-2AE1-4428-FBA4-67B07766A3A1}"/>
              </a:ext>
            </a:extLst>
          </p:cNvPr>
          <p:cNvSpPr txBox="1"/>
          <p:nvPr/>
        </p:nvSpPr>
        <p:spPr>
          <a:xfrm>
            <a:off x="3581400" y="8311239"/>
            <a:ext cx="4855850" cy="1018869"/>
          </a:xfrm>
          <a:prstGeom prst="rect">
            <a:avLst/>
          </a:prstGeom>
        </p:spPr>
        <p:txBody>
          <a:bodyPr wrap="square" lIns="0" tIns="0" rIns="0" bIns="0" rtlCol="0" anchor="t">
            <a:spAutoFit/>
          </a:bodyPr>
          <a:lstStyle/>
          <a:p>
            <a:pPr>
              <a:lnSpc>
                <a:spcPts val="4322"/>
              </a:lnSpc>
            </a:pPr>
            <a:r>
              <a:rPr lang="en-US" sz="1600" dirty="0">
                <a:solidFill>
                  <a:srgbClr val="F3F6FA"/>
                </a:solidFill>
                <a:latin typeface="Alatsi Bold"/>
              </a:rPr>
              <a:t>MLP head trains and DinoV2 fine-tuned </a:t>
            </a:r>
          </a:p>
          <a:p>
            <a:pPr algn="l">
              <a:lnSpc>
                <a:spcPts val="4322"/>
              </a:lnSpc>
            </a:pPr>
            <a:r>
              <a:rPr lang="en-US" sz="1600" dirty="0">
                <a:solidFill>
                  <a:srgbClr val="F3F6FA"/>
                </a:solidFill>
                <a:latin typeface="Alatsi Bold"/>
              </a:rPr>
              <a:t> </a:t>
            </a:r>
          </a:p>
        </p:txBody>
      </p:sp>
      <p:sp>
        <p:nvSpPr>
          <p:cNvPr id="70" name="TextBox 26">
            <a:extLst>
              <a:ext uri="{FF2B5EF4-FFF2-40B4-BE49-F238E27FC236}">
                <a16:creationId xmlns:a16="http://schemas.microsoft.com/office/drawing/2014/main" id="{75380F92-3EA7-053C-F2FB-F7DDF0BD8102}"/>
              </a:ext>
            </a:extLst>
          </p:cNvPr>
          <p:cNvSpPr txBox="1"/>
          <p:nvPr/>
        </p:nvSpPr>
        <p:spPr>
          <a:xfrm>
            <a:off x="3574901" y="8805418"/>
            <a:ext cx="4037794" cy="467436"/>
          </a:xfrm>
          <a:prstGeom prst="rect">
            <a:avLst/>
          </a:prstGeom>
        </p:spPr>
        <p:txBody>
          <a:bodyPr wrap="square" lIns="0" tIns="0" rIns="0" bIns="0" rtlCol="0" anchor="t">
            <a:spAutoFit/>
          </a:bodyPr>
          <a:lstStyle/>
          <a:p>
            <a:pPr algn="l">
              <a:lnSpc>
                <a:spcPts val="4322"/>
              </a:lnSpc>
            </a:pPr>
            <a:r>
              <a:rPr lang="en-US" sz="1600" dirty="0">
                <a:solidFill>
                  <a:srgbClr val="F3F6FA"/>
                </a:solidFill>
                <a:latin typeface="Alatsi Bold"/>
              </a:rPr>
              <a:t>MLP head trains</a:t>
            </a:r>
          </a:p>
        </p:txBody>
      </p:sp>
    </p:spTree>
    <p:extLst>
      <p:ext uri="{BB962C8B-B14F-4D97-AF65-F5344CB8AC3E}">
        <p14:creationId xmlns:p14="http://schemas.microsoft.com/office/powerpoint/2010/main" val="2495220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028700" y="866775"/>
            <a:ext cx="16230600" cy="1450976"/>
          </a:xfrm>
          <a:prstGeom prst="rect">
            <a:avLst/>
          </a:prstGeom>
        </p:spPr>
        <p:txBody>
          <a:bodyPr lIns="0" tIns="0" rIns="0" bIns="0" rtlCol="0" anchor="t">
            <a:spAutoFit/>
          </a:bodyPr>
          <a:lstStyle/>
          <a:p>
            <a:pPr algn="ctr">
              <a:lnSpc>
                <a:spcPts val="11899"/>
              </a:lnSpc>
            </a:pPr>
            <a:r>
              <a:rPr lang="en-US" sz="8499" dirty="0">
                <a:solidFill>
                  <a:srgbClr val="F3F6FA"/>
                </a:solidFill>
                <a:latin typeface="Alatsi Bold"/>
              </a:rPr>
              <a:t>TRAINING RESULTS</a:t>
            </a:r>
          </a:p>
        </p:txBody>
      </p:sp>
      <p:grpSp>
        <p:nvGrpSpPr>
          <p:cNvPr id="3" name="Group 3"/>
          <p:cNvGrpSpPr/>
          <p:nvPr/>
        </p:nvGrpSpPr>
        <p:grpSpPr>
          <a:xfrm>
            <a:off x="818498" y="3210099"/>
            <a:ext cx="887521" cy="5062976"/>
            <a:chOff x="138168" y="69084"/>
            <a:chExt cx="1197476" cy="6750636"/>
          </a:xfrm>
        </p:grpSpPr>
        <p:sp>
          <p:nvSpPr>
            <p:cNvPr id="6" name="TextBox 6"/>
            <p:cNvSpPr txBox="1"/>
            <p:nvPr/>
          </p:nvSpPr>
          <p:spPr>
            <a:xfrm>
              <a:off x="138168" y="69084"/>
              <a:ext cx="1197475" cy="1266560"/>
            </a:xfrm>
            <a:prstGeom prst="rect">
              <a:avLst/>
            </a:prstGeom>
          </p:spPr>
          <p:txBody>
            <a:bodyPr lIns="50800" tIns="50800" rIns="50800" bIns="50800" rtlCol="0" anchor="ctr"/>
            <a:lstStyle/>
            <a:p>
              <a:pPr algn="ctr">
                <a:lnSpc>
                  <a:spcPts val="2659"/>
                </a:lnSpc>
              </a:pPr>
              <a:endParaRPr/>
            </a:p>
          </p:txBody>
        </p:sp>
        <p:sp>
          <p:nvSpPr>
            <p:cNvPr id="10" name="TextBox 10"/>
            <p:cNvSpPr txBox="1"/>
            <p:nvPr/>
          </p:nvSpPr>
          <p:spPr>
            <a:xfrm>
              <a:off x="138169" y="2811122"/>
              <a:ext cx="1197474" cy="1266560"/>
            </a:xfrm>
            <a:prstGeom prst="rect">
              <a:avLst/>
            </a:prstGeom>
          </p:spPr>
          <p:txBody>
            <a:bodyPr lIns="50800" tIns="50800" rIns="50800" bIns="50800" rtlCol="0" anchor="ctr"/>
            <a:lstStyle/>
            <a:p>
              <a:pPr algn="ctr">
                <a:lnSpc>
                  <a:spcPts val="2659"/>
                </a:lnSpc>
              </a:pPr>
              <a:endParaRPr/>
            </a:p>
          </p:txBody>
        </p:sp>
        <p:sp>
          <p:nvSpPr>
            <p:cNvPr id="14" name="TextBox 14"/>
            <p:cNvSpPr txBox="1"/>
            <p:nvPr/>
          </p:nvSpPr>
          <p:spPr>
            <a:xfrm>
              <a:off x="138169" y="5553160"/>
              <a:ext cx="1197475" cy="126656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5859155" y="0"/>
            <a:ext cx="1562612" cy="1673225"/>
            <a:chOff x="0" y="0"/>
            <a:chExt cx="2083482" cy="2230967"/>
          </a:xfrm>
        </p:grpSpPr>
        <p:grpSp>
          <p:nvGrpSpPr>
            <p:cNvPr id="26" name="Group 26"/>
            <p:cNvGrpSpPr/>
            <p:nvPr/>
          </p:nvGrpSpPr>
          <p:grpSpPr>
            <a:xfrm>
              <a:off x="75599" y="0"/>
              <a:ext cx="1932284" cy="2230967"/>
              <a:chOff x="0" y="0"/>
              <a:chExt cx="703982" cy="812800"/>
            </a:xfrm>
          </p:grpSpPr>
          <p:sp>
            <p:nvSpPr>
              <p:cNvPr id="27" name="Freeform 2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28" name="TextBox 2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1C3F60"/>
                  </a:solidFill>
                  <a:latin typeface="Open Sans Bold"/>
                </a:rPr>
                <a:t>13</a:t>
              </a:r>
            </a:p>
          </p:txBody>
        </p:sp>
      </p:grpSp>
      <p:sp>
        <p:nvSpPr>
          <p:cNvPr id="30" name="Freeform 30"/>
          <p:cNvSpPr/>
          <p:nvPr/>
        </p:nvSpPr>
        <p:spPr>
          <a:xfrm>
            <a:off x="-1676400" y="86759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31"/>
          <p:cNvSpPr/>
          <p:nvPr/>
        </p:nvSpPr>
        <p:spPr>
          <a:xfrm>
            <a:off x="14630400" y="657395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AutoShape 15">
            <a:extLst>
              <a:ext uri="{FF2B5EF4-FFF2-40B4-BE49-F238E27FC236}">
                <a16:creationId xmlns:a16="http://schemas.microsoft.com/office/drawing/2014/main" id="{14C58AC3-47BF-AC27-9AD5-8975DBA5A11D}"/>
              </a:ext>
            </a:extLst>
          </p:cNvPr>
          <p:cNvSpPr/>
          <p:nvPr/>
        </p:nvSpPr>
        <p:spPr>
          <a:xfrm>
            <a:off x="-260599" y="9061267"/>
            <a:ext cx="7105264" cy="19050"/>
          </a:xfrm>
          <a:prstGeom prst="line">
            <a:avLst/>
          </a:prstGeom>
          <a:ln w="114300" cap="flat">
            <a:solidFill>
              <a:srgbClr val="AFC1D0"/>
            </a:solidFill>
            <a:prstDash val="solid"/>
            <a:headEnd type="none" w="sm" len="sm"/>
            <a:tailEnd type="none" w="sm" len="sm"/>
          </a:ln>
        </p:spPr>
        <p:txBody>
          <a:bodyPr/>
          <a:lstStyle/>
          <a:p>
            <a:endParaRPr lang="en-US"/>
          </a:p>
        </p:txBody>
      </p:sp>
      <p:sp>
        <p:nvSpPr>
          <p:cNvPr id="33" name="AutoShape 16">
            <a:extLst>
              <a:ext uri="{FF2B5EF4-FFF2-40B4-BE49-F238E27FC236}">
                <a16:creationId xmlns:a16="http://schemas.microsoft.com/office/drawing/2014/main" id="{120B8279-F7F3-AA20-5615-BCB5577A8B22}"/>
              </a:ext>
            </a:extLst>
          </p:cNvPr>
          <p:cNvSpPr/>
          <p:nvPr/>
        </p:nvSpPr>
        <p:spPr>
          <a:xfrm>
            <a:off x="11430169" y="9061267"/>
            <a:ext cx="7105264" cy="19050"/>
          </a:xfrm>
          <a:prstGeom prst="line">
            <a:avLst/>
          </a:prstGeom>
          <a:ln w="114300" cap="flat">
            <a:solidFill>
              <a:srgbClr val="AFC1D0"/>
            </a:solidFill>
            <a:prstDash val="solid"/>
            <a:headEnd type="none" w="sm" len="sm"/>
            <a:tailEnd type="none" w="sm" len="sm"/>
          </a:ln>
        </p:spPr>
        <p:txBody>
          <a:bodyPr/>
          <a:lstStyle/>
          <a:p>
            <a:endParaRPr lang="en-US"/>
          </a:p>
        </p:txBody>
      </p:sp>
      <p:sp>
        <p:nvSpPr>
          <p:cNvPr id="34" name="TextBox 24">
            <a:extLst>
              <a:ext uri="{FF2B5EF4-FFF2-40B4-BE49-F238E27FC236}">
                <a16:creationId xmlns:a16="http://schemas.microsoft.com/office/drawing/2014/main" id="{F87C53ED-DE8E-17CC-3519-BDA2A77380F5}"/>
              </a:ext>
            </a:extLst>
          </p:cNvPr>
          <p:cNvSpPr txBox="1"/>
          <p:nvPr/>
        </p:nvSpPr>
        <p:spPr>
          <a:xfrm>
            <a:off x="5702946" y="8785093"/>
            <a:ext cx="6882108" cy="533299"/>
          </a:xfrm>
          <a:prstGeom prst="rect">
            <a:avLst/>
          </a:prstGeom>
        </p:spPr>
        <p:txBody>
          <a:bodyPr lIns="0" tIns="0" rIns="0" bIns="0" rtlCol="0" anchor="t">
            <a:spAutoFit/>
          </a:bodyPr>
          <a:lstStyle/>
          <a:p>
            <a:pPr algn="ctr">
              <a:lnSpc>
                <a:spcPts val="4376"/>
              </a:lnSpc>
            </a:pPr>
            <a:r>
              <a:rPr lang="en-US" sz="3126" dirty="0">
                <a:solidFill>
                  <a:srgbClr val="F3F6FA"/>
                </a:solidFill>
                <a:latin typeface="Alatsi Bold"/>
              </a:rPr>
              <a:t>Tel Aviv University | 2024</a:t>
            </a:r>
          </a:p>
        </p:txBody>
      </p:sp>
      <p:sp>
        <p:nvSpPr>
          <p:cNvPr id="18" name="TextBox 24">
            <a:extLst>
              <a:ext uri="{FF2B5EF4-FFF2-40B4-BE49-F238E27FC236}">
                <a16:creationId xmlns:a16="http://schemas.microsoft.com/office/drawing/2014/main" id="{CB982B80-9205-92B8-1229-0E1E041629F0}"/>
              </a:ext>
            </a:extLst>
          </p:cNvPr>
          <p:cNvSpPr txBox="1"/>
          <p:nvPr/>
        </p:nvSpPr>
        <p:spPr>
          <a:xfrm>
            <a:off x="15983387" y="2681303"/>
            <a:ext cx="904546" cy="914620"/>
          </a:xfrm>
          <a:prstGeom prst="rect">
            <a:avLst/>
          </a:prstGeom>
        </p:spPr>
        <p:txBody>
          <a:bodyPr lIns="50800" tIns="50800" rIns="50800" bIns="50800" rtlCol="0" anchor="ctr"/>
          <a:lstStyle/>
          <a:p>
            <a:pPr algn="ctr">
              <a:lnSpc>
                <a:spcPts val="2659"/>
              </a:lnSpc>
            </a:pPr>
            <a:endParaRPr/>
          </a:p>
        </p:txBody>
      </p:sp>
      <p:pic>
        <p:nvPicPr>
          <p:cNvPr id="1028" name="Picture 4">
            <a:extLst>
              <a:ext uri="{FF2B5EF4-FFF2-40B4-BE49-F238E27FC236}">
                <a16:creationId xmlns:a16="http://schemas.microsoft.com/office/drawing/2014/main" id="{AA403247-91AC-9116-A7D2-5A6516CD9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000500"/>
            <a:ext cx="4597699" cy="25422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60DDB6-C9B2-74F0-D3ED-4A6D430F7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0200" y="4000500"/>
            <a:ext cx="4595774" cy="25411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AF3A71F-2A29-2FBE-5D74-3074729A07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15974" y="4000500"/>
            <a:ext cx="4595774" cy="254119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465948A-3813-8EE5-990B-2B6D1040A02E}"/>
              </a:ext>
            </a:extLst>
          </p:cNvPr>
          <p:cNvGrpSpPr/>
          <p:nvPr/>
        </p:nvGrpSpPr>
        <p:grpSpPr>
          <a:xfrm>
            <a:off x="155189" y="2857500"/>
            <a:ext cx="945233" cy="913039"/>
            <a:chOff x="0" y="0"/>
            <a:chExt cx="841460" cy="812800"/>
          </a:xfrm>
        </p:grpSpPr>
        <p:sp>
          <p:nvSpPr>
            <p:cNvPr id="24" name="Freeform 23">
              <a:extLst>
                <a:ext uri="{FF2B5EF4-FFF2-40B4-BE49-F238E27FC236}">
                  <a16:creationId xmlns:a16="http://schemas.microsoft.com/office/drawing/2014/main" id="{5E16B4A9-6408-AFE5-F010-2028F57C3368}"/>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35" name="TextBox 24">
              <a:extLst>
                <a:ext uri="{FF2B5EF4-FFF2-40B4-BE49-F238E27FC236}">
                  <a16:creationId xmlns:a16="http://schemas.microsoft.com/office/drawing/2014/main" id="{F2299EA2-71C7-4A4C-C46E-FFF4EC8C196A}"/>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36" name="TextBox 25">
            <a:extLst>
              <a:ext uri="{FF2B5EF4-FFF2-40B4-BE49-F238E27FC236}">
                <a16:creationId xmlns:a16="http://schemas.microsoft.com/office/drawing/2014/main" id="{CABC7096-FD68-1168-AA04-220B7D915BC9}"/>
              </a:ext>
            </a:extLst>
          </p:cNvPr>
          <p:cNvSpPr txBox="1"/>
          <p:nvPr/>
        </p:nvSpPr>
        <p:spPr>
          <a:xfrm>
            <a:off x="152400" y="2954540"/>
            <a:ext cx="945233" cy="718958"/>
          </a:xfrm>
          <a:prstGeom prst="rect">
            <a:avLst/>
          </a:prstGeom>
        </p:spPr>
        <p:txBody>
          <a:bodyPr lIns="0" tIns="0" rIns="0" bIns="0" rtlCol="0" anchor="t">
            <a:spAutoFit/>
          </a:bodyPr>
          <a:lstStyle/>
          <a:p>
            <a:pPr algn="ctr">
              <a:lnSpc>
                <a:spcPts val="5821"/>
              </a:lnSpc>
            </a:pPr>
            <a:r>
              <a:rPr lang="en-US" sz="4158" dirty="0">
                <a:solidFill>
                  <a:srgbClr val="1C3F60"/>
                </a:solidFill>
                <a:latin typeface="Alatsi Bold"/>
              </a:rPr>
              <a:t>1</a:t>
            </a:r>
          </a:p>
        </p:txBody>
      </p:sp>
      <p:sp>
        <p:nvSpPr>
          <p:cNvPr id="37" name="TextBox 3">
            <a:extLst>
              <a:ext uri="{FF2B5EF4-FFF2-40B4-BE49-F238E27FC236}">
                <a16:creationId xmlns:a16="http://schemas.microsoft.com/office/drawing/2014/main" id="{08935403-C539-1127-3EB9-274DD0994ADF}"/>
              </a:ext>
            </a:extLst>
          </p:cNvPr>
          <p:cNvSpPr txBox="1"/>
          <p:nvPr/>
        </p:nvSpPr>
        <p:spPr>
          <a:xfrm>
            <a:off x="9938358" y="2945085"/>
            <a:ext cx="3168938" cy="494366"/>
          </a:xfrm>
          <a:prstGeom prst="rect">
            <a:avLst/>
          </a:prstGeom>
        </p:spPr>
        <p:txBody>
          <a:bodyPr wrap="square" lIns="0" tIns="0" rIns="0" bIns="0" rtlCol="0" anchor="t">
            <a:spAutoFit/>
          </a:bodyPr>
          <a:lstStyle/>
          <a:p>
            <a:pPr algn="l">
              <a:lnSpc>
                <a:spcPts val="4322"/>
              </a:lnSpc>
            </a:pPr>
            <a:r>
              <a:rPr lang="en-US" sz="2400" dirty="0">
                <a:solidFill>
                  <a:srgbClr val="F3F6FA"/>
                </a:solidFill>
                <a:latin typeface="Alatsi Bold"/>
              </a:rPr>
              <a:t>MLP head trains Only</a:t>
            </a:r>
          </a:p>
        </p:txBody>
      </p:sp>
      <p:grpSp>
        <p:nvGrpSpPr>
          <p:cNvPr id="38" name="Group 4">
            <a:extLst>
              <a:ext uri="{FF2B5EF4-FFF2-40B4-BE49-F238E27FC236}">
                <a16:creationId xmlns:a16="http://schemas.microsoft.com/office/drawing/2014/main" id="{5BEC3E30-9123-C5AA-8741-30F54224C2CA}"/>
              </a:ext>
            </a:extLst>
          </p:cNvPr>
          <p:cNvGrpSpPr/>
          <p:nvPr/>
        </p:nvGrpSpPr>
        <p:grpSpPr>
          <a:xfrm>
            <a:off x="4648200" y="2820615"/>
            <a:ext cx="944581" cy="912410"/>
            <a:chOff x="0" y="0"/>
            <a:chExt cx="841460" cy="812800"/>
          </a:xfrm>
        </p:grpSpPr>
        <p:sp>
          <p:nvSpPr>
            <p:cNvPr id="39" name="Freeform 5">
              <a:extLst>
                <a:ext uri="{FF2B5EF4-FFF2-40B4-BE49-F238E27FC236}">
                  <a16:creationId xmlns:a16="http://schemas.microsoft.com/office/drawing/2014/main" id="{F0823535-0084-EC2B-617A-C510E2EFE8F5}"/>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40" name="TextBox 6">
              <a:extLst>
                <a:ext uri="{FF2B5EF4-FFF2-40B4-BE49-F238E27FC236}">
                  <a16:creationId xmlns:a16="http://schemas.microsoft.com/office/drawing/2014/main" id="{3885D723-7480-FD4D-8AF6-BB190234DCBC}"/>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41" name="TextBox 7">
            <a:extLst>
              <a:ext uri="{FF2B5EF4-FFF2-40B4-BE49-F238E27FC236}">
                <a16:creationId xmlns:a16="http://schemas.microsoft.com/office/drawing/2014/main" id="{CBA21887-80EC-D923-2657-BA8975E71301}"/>
              </a:ext>
            </a:extLst>
          </p:cNvPr>
          <p:cNvSpPr txBox="1"/>
          <p:nvPr/>
        </p:nvSpPr>
        <p:spPr>
          <a:xfrm>
            <a:off x="4648200" y="2874696"/>
            <a:ext cx="944581" cy="718521"/>
          </a:xfrm>
          <a:prstGeom prst="rect">
            <a:avLst/>
          </a:prstGeom>
        </p:spPr>
        <p:txBody>
          <a:bodyPr lIns="0" tIns="0" rIns="0" bIns="0" rtlCol="0" anchor="t">
            <a:spAutoFit/>
          </a:bodyPr>
          <a:lstStyle/>
          <a:p>
            <a:pPr algn="ctr">
              <a:lnSpc>
                <a:spcPts val="5817"/>
              </a:lnSpc>
            </a:pPr>
            <a:r>
              <a:rPr lang="en-US" sz="4155" dirty="0">
                <a:solidFill>
                  <a:srgbClr val="1C3F60"/>
                </a:solidFill>
                <a:latin typeface="Alatsi Bold"/>
              </a:rPr>
              <a:t>2</a:t>
            </a:r>
          </a:p>
        </p:txBody>
      </p:sp>
      <p:grpSp>
        <p:nvGrpSpPr>
          <p:cNvPr id="53" name="Group 4">
            <a:extLst>
              <a:ext uri="{FF2B5EF4-FFF2-40B4-BE49-F238E27FC236}">
                <a16:creationId xmlns:a16="http://schemas.microsoft.com/office/drawing/2014/main" id="{B0A23B9F-7C42-3A45-BBD8-E610B3C21656}"/>
              </a:ext>
            </a:extLst>
          </p:cNvPr>
          <p:cNvGrpSpPr/>
          <p:nvPr/>
        </p:nvGrpSpPr>
        <p:grpSpPr>
          <a:xfrm>
            <a:off x="8915400" y="2781300"/>
            <a:ext cx="944581" cy="912410"/>
            <a:chOff x="0" y="0"/>
            <a:chExt cx="841460" cy="812800"/>
          </a:xfrm>
        </p:grpSpPr>
        <p:sp>
          <p:nvSpPr>
            <p:cNvPr id="54" name="Freeform 5">
              <a:extLst>
                <a:ext uri="{FF2B5EF4-FFF2-40B4-BE49-F238E27FC236}">
                  <a16:creationId xmlns:a16="http://schemas.microsoft.com/office/drawing/2014/main" id="{DA7295B8-4246-23CA-4FC7-46C57B4D7992}"/>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55" name="TextBox 6">
              <a:extLst>
                <a:ext uri="{FF2B5EF4-FFF2-40B4-BE49-F238E27FC236}">
                  <a16:creationId xmlns:a16="http://schemas.microsoft.com/office/drawing/2014/main" id="{5EF7ECD4-CB29-EE35-A091-966679D95E77}"/>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56" name="TextBox 7">
            <a:extLst>
              <a:ext uri="{FF2B5EF4-FFF2-40B4-BE49-F238E27FC236}">
                <a16:creationId xmlns:a16="http://schemas.microsoft.com/office/drawing/2014/main" id="{744648C3-D5AB-C2D7-93F1-76F25CACC3D1}"/>
              </a:ext>
            </a:extLst>
          </p:cNvPr>
          <p:cNvSpPr txBox="1"/>
          <p:nvPr/>
        </p:nvSpPr>
        <p:spPr>
          <a:xfrm>
            <a:off x="8915400" y="2835381"/>
            <a:ext cx="944581" cy="718521"/>
          </a:xfrm>
          <a:prstGeom prst="rect">
            <a:avLst/>
          </a:prstGeom>
        </p:spPr>
        <p:txBody>
          <a:bodyPr lIns="0" tIns="0" rIns="0" bIns="0" rtlCol="0" anchor="t">
            <a:spAutoFit/>
          </a:bodyPr>
          <a:lstStyle/>
          <a:p>
            <a:pPr algn="ctr">
              <a:lnSpc>
                <a:spcPts val="5817"/>
              </a:lnSpc>
            </a:pPr>
            <a:r>
              <a:rPr lang="en-US" sz="4155" dirty="0">
                <a:solidFill>
                  <a:srgbClr val="1C3F60"/>
                </a:solidFill>
                <a:latin typeface="Alatsi Bold"/>
              </a:rPr>
              <a:t>3</a:t>
            </a:r>
          </a:p>
        </p:txBody>
      </p:sp>
      <p:sp>
        <p:nvSpPr>
          <p:cNvPr id="57" name="TextBox 26">
            <a:extLst>
              <a:ext uri="{FF2B5EF4-FFF2-40B4-BE49-F238E27FC236}">
                <a16:creationId xmlns:a16="http://schemas.microsoft.com/office/drawing/2014/main" id="{B553386E-9CE2-5809-E44F-5B2F912D935E}"/>
              </a:ext>
            </a:extLst>
          </p:cNvPr>
          <p:cNvSpPr txBox="1"/>
          <p:nvPr/>
        </p:nvSpPr>
        <p:spPr>
          <a:xfrm>
            <a:off x="5772641" y="2986773"/>
            <a:ext cx="2010659" cy="494366"/>
          </a:xfrm>
          <a:prstGeom prst="rect">
            <a:avLst/>
          </a:prstGeom>
        </p:spPr>
        <p:txBody>
          <a:bodyPr wrap="square" lIns="0" tIns="0" rIns="0" bIns="0" rtlCol="0" anchor="t">
            <a:spAutoFit/>
          </a:bodyPr>
          <a:lstStyle/>
          <a:p>
            <a:pPr algn="l">
              <a:lnSpc>
                <a:spcPts val="4322"/>
              </a:lnSpc>
            </a:pPr>
            <a:r>
              <a:rPr lang="en-US" sz="2400" dirty="0">
                <a:solidFill>
                  <a:srgbClr val="F3F6FA"/>
                </a:solidFill>
                <a:latin typeface="Alatsi Bold"/>
              </a:rPr>
              <a:t>Simultaneous</a:t>
            </a:r>
          </a:p>
        </p:txBody>
      </p:sp>
      <p:grpSp>
        <p:nvGrpSpPr>
          <p:cNvPr id="1037" name="Group 22">
            <a:extLst>
              <a:ext uri="{FF2B5EF4-FFF2-40B4-BE49-F238E27FC236}">
                <a16:creationId xmlns:a16="http://schemas.microsoft.com/office/drawing/2014/main" id="{B2A52007-A16B-F826-F097-77CE88760E4C}"/>
              </a:ext>
            </a:extLst>
          </p:cNvPr>
          <p:cNvGrpSpPr/>
          <p:nvPr/>
        </p:nvGrpSpPr>
        <p:grpSpPr>
          <a:xfrm>
            <a:off x="13030200" y="2781300"/>
            <a:ext cx="945233" cy="913039"/>
            <a:chOff x="0" y="0"/>
            <a:chExt cx="841460" cy="812800"/>
          </a:xfrm>
        </p:grpSpPr>
        <p:sp>
          <p:nvSpPr>
            <p:cNvPr id="1038" name="Freeform 23">
              <a:extLst>
                <a:ext uri="{FF2B5EF4-FFF2-40B4-BE49-F238E27FC236}">
                  <a16:creationId xmlns:a16="http://schemas.microsoft.com/office/drawing/2014/main" id="{3CA573D2-6C4E-A0E6-4744-16616D1534C8}"/>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dirty="0"/>
            </a:p>
          </p:txBody>
        </p:sp>
        <p:sp>
          <p:nvSpPr>
            <p:cNvPr id="1039" name="TextBox 24">
              <a:extLst>
                <a:ext uri="{FF2B5EF4-FFF2-40B4-BE49-F238E27FC236}">
                  <a16:creationId xmlns:a16="http://schemas.microsoft.com/office/drawing/2014/main" id="{DE9DC189-D14B-73EF-702C-5F69D878584F}"/>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1040" name="TextBox 25">
            <a:extLst>
              <a:ext uri="{FF2B5EF4-FFF2-40B4-BE49-F238E27FC236}">
                <a16:creationId xmlns:a16="http://schemas.microsoft.com/office/drawing/2014/main" id="{F9F75E63-A634-D555-FCAF-FE9F7A3E91AD}"/>
              </a:ext>
            </a:extLst>
          </p:cNvPr>
          <p:cNvSpPr txBox="1"/>
          <p:nvPr/>
        </p:nvSpPr>
        <p:spPr>
          <a:xfrm>
            <a:off x="13030200" y="2835478"/>
            <a:ext cx="945233" cy="718958"/>
          </a:xfrm>
          <a:prstGeom prst="rect">
            <a:avLst/>
          </a:prstGeom>
        </p:spPr>
        <p:txBody>
          <a:bodyPr lIns="0" tIns="0" rIns="0" bIns="0" rtlCol="0" anchor="t">
            <a:spAutoFit/>
          </a:bodyPr>
          <a:lstStyle/>
          <a:p>
            <a:pPr algn="ctr">
              <a:lnSpc>
                <a:spcPts val="5821"/>
              </a:lnSpc>
            </a:pPr>
            <a:r>
              <a:rPr lang="en-US" sz="4158" dirty="0">
                <a:solidFill>
                  <a:srgbClr val="1C3F60"/>
                </a:solidFill>
                <a:latin typeface="Alatsi Bold"/>
              </a:rPr>
              <a:t>4</a:t>
            </a:r>
          </a:p>
        </p:txBody>
      </p:sp>
      <p:sp>
        <p:nvSpPr>
          <p:cNvPr id="1041" name="TextBox 26">
            <a:extLst>
              <a:ext uri="{FF2B5EF4-FFF2-40B4-BE49-F238E27FC236}">
                <a16:creationId xmlns:a16="http://schemas.microsoft.com/office/drawing/2014/main" id="{186F08F0-DBBF-48C8-3A81-FC6415831974}"/>
              </a:ext>
            </a:extLst>
          </p:cNvPr>
          <p:cNvSpPr txBox="1"/>
          <p:nvPr/>
        </p:nvSpPr>
        <p:spPr>
          <a:xfrm>
            <a:off x="14348326" y="2324100"/>
            <a:ext cx="3801384" cy="494366"/>
          </a:xfrm>
          <a:prstGeom prst="rect">
            <a:avLst/>
          </a:prstGeom>
        </p:spPr>
        <p:txBody>
          <a:bodyPr wrap="square" lIns="0" tIns="0" rIns="0" bIns="0" rtlCol="0" anchor="t">
            <a:spAutoFit/>
          </a:bodyPr>
          <a:lstStyle/>
          <a:p>
            <a:pPr algn="l">
              <a:lnSpc>
                <a:spcPts val="4322"/>
              </a:lnSpc>
            </a:pPr>
            <a:r>
              <a:rPr lang="en-US" sz="2400" dirty="0">
                <a:solidFill>
                  <a:srgbClr val="F3F6FA"/>
                </a:solidFill>
                <a:latin typeface="Alatsi Bold"/>
              </a:rPr>
              <a:t>Reversed 2 steps training :</a:t>
            </a:r>
          </a:p>
        </p:txBody>
      </p:sp>
      <p:grpSp>
        <p:nvGrpSpPr>
          <p:cNvPr id="1042" name="Group 4">
            <a:extLst>
              <a:ext uri="{FF2B5EF4-FFF2-40B4-BE49-F238E27FC236}">
                <a16:creationId xmlns:a16="http://schemas.microsoft.com/office/drawing/2014/main" id="{1B1659D6-55F6-BB14-9010-94D703CA2465}"/>
              </a:ext>
            </a:extLst>
          </p:cNvPr>
          <p:cNvGrpSpPr/>
          <p:nvPr/>
        </p:nvGrpSpPr>
        <p:grpSpPr>
          <a:xfrm>
            <a:off x="14361508" y="3499268"/>
            <a:ext cx="381000" cy="319043"/>
            <a:chOff x="0" y="0"/>
            <a:chExt cx="841460" cy="812800"/>
          </a:xfrm>
        </p:grpSpPr>
        <p:sp>
          <p:nvSpPr>
            <p:cNvPr id="1043" name="Freeform 5">
              <a:extLst>
                <a:ext uri="{FF2B5EF4-FFF2-40B4-BE49-F238E27FC236}">
                  <a16:creationId xmlns:a16="http://schemas.microsoft.com/office/drawing/2014/main" id="{AF81204B-F620-4B16-1075-172B19477E33}"/>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1044" name="TextBox 6">
              <a:extLst>
                <a:ext uri="{FF2B5EF4-FFF2-40B4-BE49-F238E27FC236}">
                  <a16:creationId xmlns:a16="http://schemas.microsoft.com/office/drawing/2014/main" id="{D9F2A626-9407-C0AE-5C7F-AAD5DE879634}"/>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1045" name="TextBox 7">
            <a:extLst>
              <a:ext uri="{FF2B5EF4-FFF2-40B4-BE49-F238E27FC236}">
                <a16:creationId xmlns:a16="http://schemas.microsoft.com/office/drawing/2014/main" id="{E3CF06AE-60F0-39C4-C559-131E6EE15244}"/>
              </a:ext>
            </a:extLst>
          </p:cNvPr>
          <p:cNvSpPr txBox="1"/>
          <p:nvPr/>
        </p:nvSpPr>
        <p:spPr>
          <a:xfrm>
            <a:off x="14361508" y="3174748"/>
            <a:ext cx="381000" cy="611706"/>
          </a:xfrm>
          <a:prstGeom prst="rect">
            <a:avLst/>
          </a:prstGeom>
        </p:spPr>
        <p:txBody>
          <a:bodyPr wrap="square" lIns="0" tIns="0" rIns="0" bIns="0" rtlCol="0" anchor="t">
            <a:spAutoFit/>
          </a:bodyPr>
          <a:lstStyle/>
          <a:p>
            <a:pPr algn="ctr">
              <a:lnSpc>
                <a:spcPts val="5817"/>
              </a:lnSpc>
            </a:pPr>
            <a:r>
              <a:rPr lang="en-US" sz="1600" dirty="0">
                <a:solidFill>
                  <a:srgbClr val="1C3F60"/>
                </a:solidFill>
                <a:latin typeface="Alatsi Bold"/>
              </a:rPr>
              <a:t>2</a:t>
            </a:r>
          </a:p>
        </p:txBody>
      </p:sp>
      <p:grpSp>
        <p:nvGrpSpPr>
          <p:cNvPr id="1046" name="Group 4">
            <a:extLst>
              <a:ext uri="{FF2B5EF4-FFF2-40B4-BE49-F238E27FC236}">
                <a16:creationId xmlns:a16="http://schemas.microsoft.com/office/drawing/2014/main" id="{B310D8A4-8843-B6B2-6ECD-70E94353299E}"/>
              </a:ext>
            </a:extLst>
          </p:cNvPr>
          <p:cNvGrpSpPr/>
          <p:nvPr/>
        </p:nvGrpSpPr>
        <p:grpSpPr>
          <a:xfrm>
            <a:off x="14341716" y="3008136"/>
            <a:ext cx="381000" cy="319043"/>
            <a:chOff x="0" y="0"/>
            <a:chExt cx="841460" cy="812800"/>
          </a:xfrm>
        </p:grpSpPr>
        <p:sp>
          <p:nvSpPr>
            <p:cNvPr id="1047" name="Freeform 5">
              <a:extLst>
                <a:ext uri="{FF2B5EF4-FFF2-40B4-BE49-F238E27FC236}">
                  <a16:creationId xmlns:a16="http://schemas.microsoft.com/office/drawing/2014/main" id="{2C5BAE91-BF07-C912-FD3D-A2052B4FAE1E}"/>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dirty="0"/>
            </a:p>
          </p:txBody>
        </p:sp>
        <p:sp>
          <p:nvSpPr>
            <p:cNvPr id="1048" name="TextBox 6">
              <a:extLst>
                <a:ext uri="{FF2B5EF4-FFF2-40B4-BE49-F238E27FC236}">
                  <a16:creationId xmlns:a16="http://schemas.microsoft.com/office/drawing/2014/main" id="{236D06EB-DCB0-D018-9B91-640377FCF37F}"/>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1049" name="TextBox 7">
            <a:extLst>
              <a:ext uri="{FF2B5EF4-FFF2-40B4-BE49-F238E27FC236}">
                <a16:creationId xmlns:a16="http://schemas.microsoft.com/office/drawing/2014/main" id="{C8914AEC-F498-E4BF-C3D6-EE921315672F}"/>
              </a:ext>
            </a:extLst>
          </p:cNvPr>
          <p:cNvSpPr txBox="1"/>
          <p:nvPr/>
        </p:nvSpPr>
        <p:spPr>
          <a:xfrm>
            <a:off x="14341716" y="2680569"/>
            <a:ext cx="381000" cy="611706"/>
          </a:xfrm>
          <a:prstGeom prst="rect">
            <a:avLst/>
          </a:prstGeom>
        </p:spPr>
        <p:txBody>
          <a:bodyPr wrap="square" lIns="0" tIns="0" rIns="0" bIns="0" rtlCol="0" anchor="t">
            <a:spAutoFit/>
          </a:bodyPr>
          <a:lstStyle/>
          <a:p>
            <a:pPr algn="ctr">
              <a:lnSpc>
                <a:spcPts val="5817"/>
              </a:lnSpc>
            </a:pPr>
            <a:r>
              <a:rPr lang="en-US" sz="1600" dirty="0">
                <a:solidFill>
                  <a:srgbClr val="1C3F60"/>
                </a:solidFill>
                <a:latin typeface="Alatsi Bold"/>
              </a:rPr>
              <a:t>1</a:t>
            </a:r>
          </a:p>
        </p:txBody>
      </p:sp>
      <p:sp>
        <p:nvSpPr>
          <p:cNvPr id="1050" name="TextBox 26">
            <a:extLst>
              <a:ext uri="{FF2B5EF4-FFF2-40B4-BE49-F238E27FC236}">
                <a16:creationId xmlns:a16="http://schemas.microsoft.com/office/drawing/2014/main" id="{01DA916F-CFF4-A889-5A4B-F62930065230}"/>
              </a:ext>
            </a:extLst>
          </p:cNvPr>
          <p:cNvSpPr txBox="1"/>
          <p:nvPr/>
        </p:nvSpPr>
        <p:spPr>
          <a:xfrm>
            <a:off x="14950116" y="2824839"/>
            <a:ext cx="4855850" cy="1018869"/>
          </a:xfrm>
          <a:prstGeom prst="rect">
            <a:avLst/>
          </a:prstGeom>
        </p:spPr>
        <p:txBody>
          <a:bodyPr wrap="square" lIns="0" tIns="0" rIns="0" bIns="0" rtlCol="0" anchor="t">
            <a:spAutoFit/>
          </a:bodyPr>
          <a:lstStyle/>
          <a:p>
            <a:pPr>
              <a:lnSpc>
                <a:spcPts val="4322"/>
              </a:lnSpc>
            </a:pPr>
            <a:r>
              <a:rPr lang="en-US" sz="1600" dirty="0">
                <a:solidFill>
                  <a:srgbClr val="F3F6FA"/>
                </a:solidFill>
                <a:latin typeface="Alatsi Bold"/>
              </a:rPr>
              <a:t>MLP trains and DinoV2 fine-tuned </a:t>
            </a:r>
          </a:p>
          <a:p>
            <a:pPr algn="l">
              <a:lnSpc>
                <a:spcPts val="4322"/>
              </a:lnSpc>
            </a:pPr>
            <a:r>
              <a:rPr lang="en-US" sz="1600" dirty="0">
                <a:solidFill>
                  <a:srgbClr val="F3F6FA"/>
                </a:solidFill>
                <a:latin typeface="Alatsi Bold"/>
              </a:rPr>
              <a:t> </a:t>
            </a:r>
          </a:p>
        </p:txBody>
      </p:sp>
      <p:sp>
        <p:nvSpPr>
          <p:cNvPr id="1051" name="TextBox 26">
            <a:extLst>
              <a:ext uri="{FF2B5EF4-FFF2-40B4-BE49-F238E27FC236}">
                <a16:creationId xmlns:a16="http://schemas.microsoft.com/office/drawing/2014/main" id="{82F79AC5-2F68-5887-D915-7D54D35C0CDA}"/>
              </a:ext>
            </a:extLst>
          </p:cNvPr>
          <p:cNvSpPr txBox="1"/>
          <p:nvPr/>
        </p:nvSpPr>
        <p:spPr>
          <a:xfrm>
            <a:off x="14944817" y="3319018"/>
            <a:ext cx="4037794" cy="467436"/>
          </a:xfrm>
          <a:prstGeom prst="rect">
            <a:avLst/>
          </a:prstGeom>
        </p:spPr>
        <p:txBody>
          <a:bodyPr wrap="square" lIns="0" tIns="0" rIns="0" bIns="0" rtlCol="0" anchor="t">
            <a:spAutoFit/>
          </a:bodyPr>
          <a:lstStyle/>
          <a:p>
            <a:pPr algn="l">
              <a:lnSpc>
                <a:spcPts val="4322"/>
              </a:lnSpc>
            </a:pPr>
            <a:r>
              <a:rPr lang="en-US" sz="1600" dirty="0">
                <a:solidFill>
                  <a:srgbClr val="F3F6FA"/>
                </a:solidFill>
                <a:latin typeface="Alatsi Bold"/>
              </a:rPr>
              <a:t>MLP head trains</a:t>
            </a:r>
          </a:p>
        </p:txBody>
      </p:sp>
      <p:pic>
        <p:nvPicPr>
          <p:cNvPr id="1052" name="Picture 10">
            <a:extLst>
              <a:ext uri="{FF2B5EF4-FFF2-40B4-BE49-F238E27FC236}">
                <a16:creationId xmlns:a16="http://schemas.microsoft.com/office/drawing/2014/main" id="{403F9EEE-1483-2294-AA47-5BE5F8C2B6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4000500"/>
            <a:ext cx="4648200" cy="2541193"/>
          </a:xfrm>
          <a:prstGeom prst="rect">
            <a:avLst/>
          </a:prstGeom>
          <a:noFill/>
          <a:extLst>
            <a:ext uri="{909E8E84-426E-40DD-AFC4-6F175D3DCCD1}">
              <a14:hiddenFill xmlns:a14="http://schemas.microsoft.com/office/drawing/2010/main">
                <a:solidFill>
                  <a:srgbClr val="FFFFFF"/>
                </a:solidFill>
              </a14:hiddenFill>
            </a:ext>
          </a:extLst>
        </p:spPr>
      </p:pic>
      <p:sp>
        <p:nvSpPr>
          <p:cNvPr id="1079" name="TextBox 26">
            <a:extLst>
              <a:ext uri="{FF2B5EF4-FFF2-40B4-BE49-F238E27FC236}">
                <a16:creationId xmlns:a16="http://schemas.microsoft.com/office/drawing/2014/main" id="{24F68C12-9574-7CB2-A097-BAAAB18204D1}"/>
              </a:ext>
            </a:extLst>
          </p:cNvPr>
          <p:cNvSpPr txBox="1"/>
          <p:nvPr/>
        </p:nvSpPr>
        <p:spPr>
          <a:xfrm>
            <a:off x="1294168" y="2398435"/>
            <a:ext cx="2658384" cy="494366"/>
          </a:xfrm>
          <a:prstGeom prst="rect">
            <a:avLst/>
          </a:prstGeom>
        </p:spPr>
        <p:txBody>
          <a:bodyPr wrap="square" lIns="0" tIns="0" rIns="0" bIns="0" rtlCol="0" anchor="t">
            <a:spAutoFit/>
          </a:bodyPr>
          <a:lstStyle/>
          <a:p>
            <a:pPr algn="l">
              <a:lnSpc>
                <a:spcPts val="4322"/>
              </a:lnSpc>
            </a:pPr>
            <a:r>
              <a:rPr lang="en-US" sz="2400" dirty="0">
                <a:solidFill>
                  <a:srgbClr val="F3F6FA"/>
                </a:solidFill>
                <a:latin typeface="Alatsi Bold"/>
              </a:rPr>
              <a:t>2 steps training :</a:t>
            </a:r>
          </a:p>
        </p:txBody>
      </p:sp>
      <p:grpSp>
        <p:nvGrpSpPr>
          <p:cNvPr id="1080" name="Group 4">
            <a:extLst>
              <a:ext uri="{FF2B5EF4-FFF2-40B4-BE49-F238E27FC236}">
                <a16:creationId xmlns:a16="http://schemas.microsoft.com/office/drawing/2014/main" id="{9EA18074-DFD9-D054-1AE2-3FB57295000F}"/>
              </a:ext>
            </a:extLst>
          </p:cNvPr>
          <p:cNvGrpSpPr/>
          <p:nvPr/>
        </p:nvGrpSpPr>
        <p:grpSpPr>
          <a:xfrm>
            <a:off x="1307350" y="3573603"/>
            <a:ext cx="381000" cy="319043"/>
            <a:chOff x="0" y="0"/>
            <a:chExt cx="841460" cy="812800"/>
          </a:xfrm>
        </p:grpSpPr>
        <p:sp>
          <p:nvSpPr>
            <p:cNvPr id="1081" name="Freeform 5">
              <a:extLst>
                <a:ext uri="{FF2B5EF4-FFF2-40B4-BE49-F238E27FC236}">
                  <a16:creationId xmlns:a16="http://schemas.microsoft.com/office/drawing/2014/main" id="{10E6E527-4EE4-86AF-25A3-979330B48FC6}"/>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1082" name="TextBox 6">
              <a:extLst>
                <a:ext uri="{FF2B5EF4-FFF2-40B4-BE49-F238E27FC236}">
                  <a16:creationId xmlns:a16="http://schemas.microsoft.com/office/drawing/2014/main" id="{E7AA40F8-2FFE-E459-9FE3-30D5748D60A7}"/>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1083" name="TextBox 7">
            <a:extLst>
              <a:ext uri="{FF2B5EF4-FFF2-40B4-BE49-F238E27FC236}">
                <a16:creationId xmlns:a16="http://schemas.microsoft.com/office/drawing/2014/main" id="{93AE5766-9AB5-83ED-4921-82D31822AC7D}"/>
              </a:ext>
            </a:extLst>
          </p:cNvPr>
          <p:cNvSpPr txBox="1"/>
          <p:nvPr/>
        </p:nvSpPr>
        <p:spPr>
          <a:xfrm>
            <a:off x="1307350" y="3249083"/>
            <a:ext cx="381000" cy="611706"/>
          </a:xfrm>
          <a:prstGeom prst="rect">
            <a:avLst/>
          </a:prstGeom>
        </p:spPr>
        <p:txBody>
          <a:bodyPr wrap="square" lIns="0" tIns="0" rIns="0" bIns="0" rtlCol="0" anchor="t">
            <a:spAutoFit/>
          </a:bodyPr>
          <a:lstStyle/>
          <a:p>
            <a:pPr algn="ctr">
              <a:lnSpc>
                <a:spcPts val="5817"/>
              </a:lnSpc>
            </a:pPr>
            <a:r>
              <a:rPr lang="en-US" sz="1600" dirty="0">
                <a:solidFill>
                  <a:srgbClr val="1C3F60"/>
                </a:solidFill>
                <a:latin typeface="Alatsi Bold"/>
              </a:rPr>
              <a:t>2</a:t>
            </a:r>
          </a:p>
        </p:txBody>
      </p:sp>
      <p:grpSp>
        <p:nvGrpSpPr>
          <p:cNvPr id="1084" name="Group 4">
            <a:extLst>
              <a:ext uri="{FF2B5EF4-FFF2-40B4-BE49-F238E27FC236}">
                <a16:creationId xmlns:a16="http://schemas.microsoft.com/office/drawing/2014/main" id="{01B3A13E-D1C2-93F0-095F-1ACA9772DFE0}"/>
              </a:ext>
            </a:extLst>
          </p:cNvPr>
          <p:cNvGrpSpPr/>
          <p:nvPr/>
        </p:nvGrpSpPr>
        <p:grpSpPr>
          <a:xfrm>
            <a:off x="1287558" y="3082471"/>
            <a:ext cx="381000" cy="319043"/>
            <a:chOff x="0" y="0"/>
            <a:chExt cx="841460" cy="812800"/>
          </a:xfrm>
        </p:grpSpPr>
        <p:sp>
          <p:nvSpPr>
            <p:cNvPr id="1085" name="Freeform 5">
              <a:extLst>
                <a:ext uri="{FF2B5EF4-FFF2-40B4-BE49-F238E27FC236}">
                  <a16:creationId xmlns:a16="http://schemas.microsoft.com/office/drawing/2014/main" id="{30A1EC42-3FE2-8198-BE95-CCCA10BF707F}"/>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dirty="0"/>
            </a:p>
          </p:txBody>
        </p:sp>
        <p:sp>
          <p:nvSpPr>
            <p:cNvPr id="1086" name="TextBox 6">
              <a:extLst>
                <a:ext uri="{FF2B5EF4-FFF2-40B4-BE49-F238E27FC236}">
                  <a16:creationId xmlns:a16="http://schemas.microsoft.com/office/drawing/2014/main" id="{73872CF4-CFEE-8801-4257-6339BE33C0A3}"/>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1087" name="TextBox 7">
            <a:extLst>
              <a:ext uri="{FF2B5EF4-FFF2-40B4-BE49-F238E27FC236}">
                <a16:creationId xmlns:a16="http://schemas.microsoft.com/office/drawing/2014/main" id="{A47E9104-EA46-E8A9-21AA-F27075DAF368}"/>
              </a:ext>
            </a:extLst>
          </p:cNvPr>
          <p:cNvSpPr txBox="1"/>
          <p:nvPr/>
        </p:nvSpPr>
        <p:spPr>
          <a:xfrm>
            <a:off x="1287558" y="2754904"/>
            <a:ext cx="381000" cy="611706"/>
          </a:xfrm>
          <a:prstGeom prst="rect">
            <a:avLst/>
          </a:prstGeom>
        </p:spPr>
        <p:txBody>
          <a:bodyPr wrap="square" lIns="0" tIns="0" rIns="0" bIns="0" rtlCol="0" anchor="t">
            <a:spAutoFit/>
          </a:bodyPr>
          <a:lstStyle/>
          <a:p>
            <a:pPr algn="ctr">
              <a:lnSpc>
                <a:spcPts val="5817"/>
              </a:lnSpc>
            </a:pPr>
            <a:r>
              <a:rPr lang="en-US" sz="1600" dirty="0">
                <a:solidFill>
                  <a:srgbClr val="1C3F60"/>
                </a:solidFill>
                <a:latin typeface="Alatsi Bold"/>
              </a:rPr>
              <a:t>1</a:t>
            </a:r>
          </a:p>
        </p:txBody>
      </p:sp>
      <p:sp>
        <p:nvSpPr>
          <p:cNvPr id="2048" name="TextBox 26">
            <a:extLst>
              <a:ext uri="{FF2B5EF4-FFF2-40B4-BE49-F238E27FC236}">
                <a16:creationId xmlns:a16="http://schemas.microsoft.com/office/drawing/2014/main" id="{898852AD-437B-E565-F4B3-5D1943E4CA67}"/>
              </a:ext>
            </a:extLst>
          </p:cNvPr>
          <p:cNvSpPr txBox="1"/>
          <p:nvPr/>
        </p:nvSpPr>
        <p:spPr>
          <a:xfrm>
            <a:off x="1895958" y="2899174"/>
            <a:ext cx="3351994" cy="467436"/>
          </a:xfrm>
          <a:prstGeom prst="rect">
            <a:avLst/>
          </a:prstGeom>
        </p:spPr>
        <p:txBody>
          <a:bodyPr wrap="square" lIns="0" tIns="0" rIns="0" bIns="0" rtlCol="0" anchor="t">
            <a:spAutoFit/>
          </a:bodyPr>
          <a:lstStyle/>
          <a:p>
            <a:pPr algn="l">
              <a:lnSpc>
                <a:spcPts val="4322"/>
              </a:lnSpc>
            </a:pPr>
            <a:r>
              <a:rPr lang="en-US" sz="1600" dirty="0">
                <a:solidFill>
                  <a:srgbClr val="F3F6FA"/>
                </a:solidFill>
                <a:latin typeface="Alatsi Bold"/>
              </a:rPr>
              <a:t>MLP head trains </a:t>
            </a:r>
          </a:p>
        </p:txBody>
      </p:sp>
      <p:sp>
        <p:nvSpPr>
          <p:cNvPr id="2049" name="TextBox 26">
            <a:extLst>
              <a:ext uri="{FF2B5EF4-FFF2-40B4-BE49-F238E27FC236}">
                <a16:creationId xmlns:a16="http://schemas.microsoft.com/office/drawing/2014/main" id="{7C03B50F-ECB5-0059-1236-4ED87A293FCB}"/>
              </a:ext>
            </a:extLst>
          </p:cNvPr>
          <p:cNvSpPr txBox="1"/>
          <p:nvPr/>
        </p:nvSpPr>
        <p:spPr>
          <a:xfrm>
            <a:off x="1895958" y="3393353"/>
            <a:ext cx="4037794" cy="467436"/>
          </a:xfrm>
          <a:prstGeom prst="rect">
            <a:avLst/>
          </a:prstGeom>
        </p:spPr>
        <p:txBody>
          <a:bodyPr wrap="square" lIns="0" tIns="0" rIns="0" bIns="0" rtlCol="0" anchor="t">
            <a:spAutoFit/>
          </a:bodyPr>
          <a:lstStyle/>
          <a:p>
            <a:pPr algn="l">
              <a:lnSpc>
                <a:spcPts val="4322"/>
              </a:lnSpc>
            </a:pPr>
            <a:r>
              <a:rPr lang="en-US" sz="1600" dirty="0">
                <a:solidFill>
                  <a:srgbClr val="F3F6FA"/>
                </a:solidFill>
                <a:latin typeface="Alatsi Bold"/>
              </a:rPr>
              <a:t>MLP and DinoV2 fine-tuned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028700" y="866775"/>
            <a:ext cx="16230600" cy="1450976"/>
          </a:xfrm>
          <a:prstGeom prst="rect">
            <a:avLst/>
          </a:prstGeom>
        </p:spPr>
        <p:txBody>
          <a:bodyPr lIns="0" tIns="0" rIns="0" bIns="0" rtlCol="0" anchor="t">
            <a:spAutoFit/>
          </a:bodyPr>
          <a:lstStyle/>
          <a:p>
            <a:pPr algn="ctr">
              <a:lnSpc>
                <a:spcPts val="11899"/>
              </a:lnSpc>
            </a:pPr>
            <a:r>
              <a:rPr lang="en-US" sz="8499" dirty="0">
                <a:solidFill>
                  <a:srgbClr val="F3F6FA"/>
                </a:solidFill>
                <a:latin typeface="Alatsi Bold"/>
              </a:rPr>
              <a:t>TRAINING RESULTS</a:t>
            </a:r>
          </a:p>
        </p:txBody>
      </p:sp>
      <p:grpSp>
        <p:nvGrpSpPr>
          <p:cNvPr id="19" name="Group 19"/>
          <p:cNvGrpSpPr/>
          <p:nvPr/>
        </p:nvGrpSpPr>
        <p:grpSpPr>
          <a:xfrm>
            <a:off x="627362" y="0"/>
            <a:ext cx="937061" cy="10287000"/>
            <a:chOff x="0" y="0"/>
            <a:chExt cx="246798" cy="2709333"/>
          </a:xfrm>
        </p:grpSpPr>
        <p:sp>
          <p:nvSpPr>
            <p:cNvPr id="20" name="Freeform 20"/>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21" name="TextBox 21"/>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5859155" y="0"/>
            <a:ext cx="1562612" cy="1673225"/>
            <a:chOff x="0" y="0"/>
            <a:chExt cx="2083482" cy="2230967"/>
          </a:xfrm>
        </p:grpSpPr>
        <p:grpSp>
          <p:nvGrpSpPr>
            <p:cNvPr id="26" name="Group 26"/>
            <p:cNvGrpSpPr/>
            <p:nvPr/>
          </p:nvGrpSpPr>
          <p:grpSpPr>
            <a:xfrm>
              <a:off x="75599" y="0"/>
              <a:ext cx="1932284" cy="2230967"/>
              <a:chOff x="0" y="0"/>
              <a:chExt cx="703982" cy="812800"/>
            </a:xfrm>
          </p:grpSpPr>
          <p:sp>
            <p:nvSpPr>
              <p:cNvPr id="27" name="Freeform 2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dirty="0"/>
              </a:p>
            </p:txBody>
          </p:sp>
          <p:sp>
            <p:nvSpPr>
              <p:cNvPr id="28" name="TextBox 2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1C3F60"/>
                  </a:solidFill>
                  <a:latin typeface="Open Sans Bold"/>
                </a:rPr>
                <a:t>14</a:t>
              </a:r>
            </a:p>
          </p:txBody>
        </p:sp>
      </p:grpSp>
      <p:sp>
        <p:nvSpPr>
          <p:cNvPr id="30" name="Freeform 30"/>
          <p:cNvSpPr/>
          <p:nvPr/>
        </p:nvSpPr>
        <p:spPr>
          <a:xfrm>
            <a:off x="-1676400" y="86759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31"/>
          <p:cNvSpPr/>
          <p:nvPr/>
        </p:nvSpPr>
        <p:spPr>
          <a:xfrm>
            <a:off x="14901752" y="206144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AutoShape 15">
            <a:extLst>
              <a:ext uri="{FF2B5EF4-FFF2-40B4-BE49-F238E27FC236}">
                <a16:creationId xmlns:a16="http://schemas.microsoft.com/office/drawing/2014/main" id="{14C58AC3-47BF-AC27-9AD5-8975DBA5A11D}"/>
              </a:ext>
            </a:extLst>
          </p:cNvPr>
          <p:cNvSpPr/>
          <p:nvPr/>
        </p:nvSpPr>
        <p:spPr>
          <a:xfrm>
            <a:off x="-260599" y="9061267"/>
            <a:ext cx="7105264" cy="19050"/>
          </a:xfrm>
          <a:prstGeom prst="line">
            <a:avLst/>
          </a:prstGeom>
          <a:ln w="114300" cap="flat">
            <a:solidFill>
              <a:srgbClr val="AFC1D0"/>
            </a:solidFill>
            <a:prstDash val="solid"/>
            <a:headEnd type="none" w="sm" len="sm"/>
            <a:tailEnd type="none" w="sm" len="sm"/>
          </a:ln>
        </p:spPr>
        <p:txBody>
          <a:bodyPr/>
          <a:lstStyle/>
          <a:p>
            <a:endParaRPr lang="en-US"/>
          </a:p>
        </p:txBody>
      </p:sp>
      <p:sp>
        <p:nvSpPr>
          <p:cNvPr id="33" name="AutoShape 16">
            <a:extLst>
              <a:ext uri="{FF2B5EF4-FFF2-40B4-BE49-F238E27FC236}">
                <a16:creationId xmlns:a16="http://schemas.microsoft.com/office/drawing/2014/main" id="{120B8279-F7F3-AA20-5615-BCB5577A8B22}"/>
              </a:ext>
            </a:extLst>
          </p:cNvPr>
          <p:cNvSpPr/>
          <p:nvPr/>
        </p:nvSpPr>
        <p:spPr>
          <a:xfrm>
            <a:off x="11430169" y="9061267"/>
            <a:ext cx="7105264" cy="19050"/>
          </a:xfrm>
          <a:prstGeom prst="line">
            <a:avLst/>
          </a:prstGeom>
          <a:ln w="114300" cap="flat">
            <a:solidFill>
              <a:srgbClr val="AFC1D0"/>
            </a:solidFill>
            <a:prstDash val="solid"/>
            <a:headEnd type="none" w="sm" len="sm"/>
            <a:tailEnd type="none" w="sm" len="sm"/>
          </a:ln>
        </p:spPr>
        <p:txBody>
          <a:bodyPr/>
          <a:lstStyle/>
          <a:p>
            <a:endParaRPr lang="en-US"/>
          </a:p>
        </p:txBody>
      </p:sp>
      <p:sp>
        <p:nvSpPr>
          <p:cNvPr id="34" name="TextBox 24">
            <a:extLst>
              <a:ext uri="{FF2B5EF4-FFF2-40B4-BE49-F238E27FC236}">
                <a16:creationId xmlns:a16="http://schemas.microsoft.com/office/drawing/2014/main" id="{F87C53ED-DE8E-17CC-3519-BDA2A77380F5}"/>
              </a:ext>
            </a:extLst>
          </p:cNvPr>
          <p:cNvSpPr txBox="1"/>
          <p:nvPr/>
        </p:nvSpPr>
        <p:spPr>
          <a:xfrm>
            <a:off x="5702946" y="8785093"/>
            <a:ext cx="6882108" cy="533299"/>
          </a:xfrm>
          <a:prstGeom prst="rect">
            <a:avLst/>
          </a:prstGeom>
        </p:spPr>
        <p:txBody>
          <a:bodyPr lIns="0" tIns="0" rIns="0" bIns="0" rtlCol="0" anchor="t">
            <a:spAutoFit/>
          </a:bodyPr>
          <a:lstStyle/>
          <a:p>
            <a:pPr algn="ctr">
              <a:lnSpc>
                <a:spcPts val="4376"/>
              </a:lnSpc>
            </a:pPr>
            <a:r>
              <a:rPr lang="en-US" sz="3126" dirty="0">
                <a:solidFill>
                  <a:srgbClr val="F3F6FA"/>
                </a:solidFill>
                <a:latin typeface="Alatsi Bold"/>
              </a:rPr>
              <a:t>Tel Aviv University | 2024</a:t>
            </a:r>
          </a:p>
        </p:txBody>
      </p:sp>
      <p:graphicFrame>
        <p:nvGraphicFramePr>
          <p:cNvPr id="37" name="Table 16">
            <a:extLst>
              <a:ext uri="{FF2B5EF4-FFF2-40B4-BE49-F238E27FC236}">
                <a16:creationId xmlns:a16="http://schemas.microsoft.com/office/drawing/2014/main" id="{68422B28-638A-B80A-3F87-B2CE398260E6}"/>
              </a:ext>
            </a:extLst>
          </p:cNvPr>
          <p:cNvGraphicFramePr>
            <a:graphicFrameLocks noGrp="1"/>
          </p:cNvGraphicFramePr>
          <p:nvPr>
            <p:extLst>
              <p:ext uri="{D42A27DB-BD31-4B8C-83A1-F6EECF244321}">
                <p14:modId xmlns:p14="http://schemas.microsoft.com/office/powerpoint/2010/main" val="331898337"/>
              </p:ext>
            </p:extLst>
          </p:nvPr>
        </p:nvGraphicFramePr>
        <p:xfrm>
          <a:off x="1981200" y="3795643"/>
          <a:ext cx="12920551" cy="4194176"/>
        </p:xfrm>
        <a:graphic>
          <a:graphicData uri="http://schemas.openxmlformats.org/drawingml/2006/table">
            <a:tbl>
              <a:tblPr/>
              <a:tblGrid>
                <a:gridCol w="2514600">
                  <a:extLst>
                    <a:ext uri="{9D8B030D-6E8A-4147-A177-3AD203B41FA5}">
                      <a16:colId xmlns:a16="http://schemas.microsoft.com/office/drawing/2014/main" val="20000"/>
                    </a:ext>
                  </a:extLst>
                </a:gridCol>
                <a:gridCol w="2555581">
                  <a:extLst>
                    <a:ext uri="{9D8B030D-6E8A-4147-A177-3AD203B41FA5}">
                      <a16:colId xmlns:a16="http://schemas.microsoft.com/office/drawing/2014/main" val="20002"/>
                    </a:ext>
                  </a:extLst>
                </a:gridCol>
                <a:gridCol w="2616790">
                  <a:extLst>
                    <a:ext uri="{9D8B030D-6E8A-4147-A177-3AD203B41FA5}">
                      <a16:colId xmlns:a16="http://schemas.microsoft.com/office/drawing/2014/main" val="1120698271"/>
                    </a:ext>
                  </a:extLst>
                </a:gridCol>
                <a:gridCol w="2616790">
                  <a:extLst>
                    <a:ext uri="{9D8B030D-6E8A-4147-A177-3AD203B41FA5}">
                      <a16:colId xmlns:a16="http://schemas.microsoft.com/office/drawing/2014/main" val="2813091235"/>
                    </a:ext>
                  </a:extLst>
                </a:gridCol>
                <a:gridCol w="2616790">
                  <a:extLst>
                    <a:ext uri="{9D8B030D-6E8A-4147-A177-3AD203B41FA5}">
                      <a16:colId xmlns:a16="http://schemas.microsoft.com/office/drawing/2014/main" val="2593370708"/>
                    </a:ext>
                  </a:extLst>
                </a:gridCol>
              </a:tblGrid>
              <a:tr h="466282">
                <a:tc>
                  <a:txBody>
                    <a:bodyPr/>
                    <a:lstStyle/>
                    <a:p>
                      <a:pPr algn="ctr">
                        <a:lnSpc>
                          <a:spcPts val="2659"/>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dirty="0">
                          <a:solidFill>
                            <a:srgbClr val="1C3F60"/>
                          </a:solidFill>
                          <a:latin typeface="Alatsi Bold"/>
                        </a:rPr>
                        <a:t>1.</a:t>
                      </a:r>
                      <a:r>
                        <a:rPr lang="en-US" sz="1899" kern="1200" dirty="0">
                          <a:solidFill>
                            <a:srgbClr val="1C3F60"/>
                          </a:solidFill>
                          <a:latin typeface="Alatsi Bold"/>
                          <a:ea typeface="+mn-ea"/>
                          <a:cs typeface="+mn-cs"/>
                        </a:rPr>
                        <a:t> 2 Steps </a:t>
                      </a:r>
                      <a:endParaRPr lang="en-US" sz="1899" dirty="0">
                        <a:solidFill>
                          <a:srgbClr val="1C3F60"/>
                        </a:solidFill>
                        <a:latin typeface="Alatsi Bold"/>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marL="0" algn="ctr" defTabSz="914400" rtl="0" eaLnBrk="1" latinLnBrk="0" hangingPunct="1">
                        <a:lnSpc>
                          <a:spcPts val="2659"/>
                        </a:lnSpc>
                        <a:defRPr/>
                      </a:pPr>
                      <a:r>
                        <a:rPr lang="en-US" sz="1899" kern="1200" dirty="0">
                          <a:solidFill>
                            <a:srgbClr val="1C3F60"/>
                          </a:solidFill>
                          <a:latin typeface="Alatsi Bold"/>
                          <a:ea typeface="+mn-ea"/>
                          <a:cs typeface="+mn-cs"/>
                        </a:rPr>
                        <a:t>2. Simultaneous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marL="0" algn="ctr" defTabSz="914400" rtl="0" eaLnBrk="1" latinLnBrk="0" hangingPunct="1">
                        <a:lnSpc>
                          <a:spcPts val="2659"/>
                        </a:lnSpc>
                        <a:defRPr/>
                      </a:pPr>
                      <a:r>
                        <a:rPr lang="en-US" sz="1899" kern="1200" dirty="0">
                          <a:solidFill>
                            <a:srgbClr val="1C3F60"/>
                          </a:solidFill>
                          <a:latin typeface="Alatsi Bold"/>
                          <a:ea typeface="+mn-ea"/>
                          <a:cs typeface="+mn-cs"/>
                        </a:rPr>
                        <a:t>3. </a:t>
                      </a:r>
                      <a:r>
                        <a:rPr lang="en-US" sz="1899" dirty="0">
                          <a:solidFill>
                            <a:srgbClr val="1C3F60"/>
                          </a:solidFill>
                          <a:latin typeface="Alatsi Bold"/>
                        </a:rPr>
                        <a:t>MLP head Training Only</a:t>
                      </a:r>
                      <a:endParaRPr lang="en-US" sz="1899" kern="1200" dirty="0">
                        <a:solidFill>
                          <a:srgbClr val="1C3F60"/>
                        </a:solidFill>
                        <a:latin typeface="Alatsi Bold"/>
                        <a:ea typeface="+mn-ea"/>
                        <a:cs typeface="+mn-cs"/>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marL="0" algn="ctr" defTabSz="914400" rtl="0" eaLnBrk="1" latinLnBrk="0" hangingPunct="1">
                        <a:lnSpc>
                          <a:spcPts val="2659"/>
                        </a:lnSpc>
                        <a:defRPr/>
                      </a:pPr>
                      <a:r>
                        <a:rPr lang="en-US" sz="1899" kern="1200" dirty="0">
                          <a:solidFill>
                            <a:srgbClr val="1C3F60"/>
                          </a:solidFill>
                          <a:latin typeface="Alatsi Bold"/>
                          <a:ea typeface="+mn-ea"/>
                          <a:cs typeface="+mn-cs"/>
                        </a:rPr>
                        <a:t>4. Reversed 2 steps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466282">
                <a:tc>
                  <a:txBody>
                    <a:bodyPr/>
                    <a:lstStyle/>
                    <a:p>
                      <a:pPr algn="ctr">
                        <a:lnSpc>
                          <a:spcPts val="2659"/>
                        </a:lnSpc>
                        <a:defRPr/>
                      </a:pPr>
                      <a:r>
                        <a:rPr lang="en-US" sz="1899" dirty="0">
                          <a:solidFill>
                            <a:srgbClr val="1C3F60"/>
                          </a:solidFill>
                          <a:latin typeface="Alatsi"/>
                        </a:rPr>
                        <a:t>Epochs</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kern="1200" dirty="0">
                          <a:solidFill>
                            <a:srgbClr val="1C3F60"/>
                          </a:solidFill>
                          <a:latin typeface="Alatsi Bold"/>
                          <a:ea typeface="+mn-ea"/>
                          <a:cs typeface="+mn-cs"/>
                        </a:rPr>
                        <a:t>100+20</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marL="0" algn="ctr" defTabSz="914400" rtl="0" eaLnBrk="1" latinLnBrk="0" hangingPunct="1">
                        <a:lnSpc>
                          <a:spcPts val="2659"/>
                        </a:lnSpc>
                        <a:defRPr/>
                      </a:pPr>
                      <a:r>
                        <a:rPr lang="en-US" sz="1899" kern="1200" dirty="0">
                          <a:solidFill>
                            <a:srgbClr val="1C3F60"/>
                          </a:solidFill>
                          <a:latin typeface="Alatsi Bold"/>
                          <a:ea typeface="+mn-ea"/>
                          <a:cs typeface="+mn-cs"/>
                        </a:rPr>
                        <a:t>120</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200</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100+20</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extLst>
                  <a:ext uri="{0D108BD9-81ED-4DB2-BD59-A6C34878D82A}">
                    <a16:rowId xmlns:a16="http://schemas.microsoft.com/office/drawing/2014/main" val="10001"/>
                  </a:ext>
                </a:extLst>
              </a:tr>
              <a:tr h="694107">
                <a:tc>
                  <a:txBody>
                    <a:bodyPr/>
                    <a:lstStyle/>
                    <a:p>
                      <a:pPr algn="ctr">
                        <a:lnSpc>
                          <a:spcPts val="2659"/>
                        </a:lnSpc>
                        <a:defRPr/>
                      </a:pPr>
                      <a:r>
                        <a:rPr lang="en-US" sz="1899" dirty="0">
                          <a:solidFill>
                            <a:srgbClr val="1C3F60"/>
                          </a:solidFill>
                          <a:latin typeface="Alatsi"/>
                        </a:rPr>
                        <a:t>Final Training MSE</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kern="1200" dirty="0">
                          <a:solidFill>
                            <a:srgbClr val="1C3F60"/>
                          </a:solidFill>
                          <a:latin typeface="Alatsi Bold"/>
                          <a:ea typeface="+mn-ea"/>
                          <a:cs typeface="+mn-cs"/>
                        </a:rPr>
                        <a:t>47.88</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9.9369</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45.3172</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10.8176</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extLst>
                  <a:ext uri="{0D108BD9-81ED-4DB2-BD59-A6C34878D82A}">
                    <a16:rowId xmlns:a16="http://schemas.microsoft.com/office/drawing/2014/main" val="10002"/>
                  </a:ext>
                </a:extLst>
              </a:tr>
              <a:tr h="466282">
                <a:tc>
                  <a:txBody>
                    <a:bodyPr/>
                    <a:lstStyle/>
                    <a:p>
                      <a:pPr algn="ctr">
                        <a:lnSpc>
                          <a:spcPts val="2659"/>
                        </a:lnSpc>
                        <a:defRPr/>
                      </a:pPr>
                      <a:r>
                        <a:rPr lang="en-US" sz="1899" dirty="0">
                          <a:solidFill>
                            <a:srgbClr val="1C3F60"/>
                          </a:solidFill>
                          <a:latin typeface="Alatsi"/>
                        </a:rPr>
                        <a:t>Final Validation MSE</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kern="1200" dirty="0">
                          <a:solidFill>
                            <a:srgbClr val="1C3F60"/>
                          </a:solidFill>
                          <a:latin typeface="Alatsi Bold"/>
                          <a:ea typeface="+mn-ea"/>
                          <a:cs typeface="+mn-cs"/>
                        </a:rPr>
                        <a:t>79.4</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50.4879</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78.0882</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62.1288</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extLst>
                  <a:ext uri="{0D108BD9-81ED-4DB2-BD59-A6C34878D82A}">
                    <a16:rowId xmlns:a16="http://schemas.microsoft.com/office/drawing/2014/main" val="10003"/>
                  </a:ext>
                </a:extLst>
              </a:tr>
              <a:tr h="466282">
                <a:tc>
                  <a:txBody>
                    <a:bodyPr/>
                    <a:lstStyle/>
                    <a:p>
                      <a:pPr marL="0" algn="ctr" defTabSz="914400" rtl="0" eaLnBrk="1" latinLnBrk="0" hangingPunct="1">
                        <a:lnSpc>
                          <a:spcPts val="2659"/>
                        </a:lnSpc>
                        <a:defRPr/>
                      </a:pPr>
                      <a:r>
                        <a:rPr lang="en-US" sz="1899" kern="1200" dirty="0">
                          <a:solidFill>
                            <a:srgbClr val="1C3F60"/>
                          </a:solidFill>
                          <a:latin typeface="Alatsi"/>
                          <a:ea typeface="+mn-ea"/>
                          <a:cs typeface="+mn-cs"/>
                        </a:rPr>
                        <a:t>Relative MSE to Stiffness L2 Norm</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kern="1200" dirty="0">
                          <a:solidFill>
                            <a:srgbClr val="1C3F60"/>
                          </a:solidFill>
                          <a:latin typeface="Alatsi Bold"/>
                          <a:ea typeface="+mn-ea"/>
                          <a:cs typeface="+mn-cs"/>
                        </a:rPr>
                        <a:t>233%</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185.77%</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231%</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tc>
                  <a:txBody>
                    <a:bodyPr/>
                    <a:lstStyle/>
                    <a:p>
                      <a:pPr algn="ctr">
                        <a:lnSpc>
                          <a:spcPts val="2659"/>
                        </a:lnSpc>
                        <a:defRPr/>
                      </a:pPr>
                      <a:r>
                        <a:rPr lang="en-US" sz="1899" kern="1200" dirty="0">
                          <a:solidFill>
                            <a:srgbClr val="1C3F60"/>
                          </a:solidFill>
                          <a:latin typeface="Alatsi Bold"/>
                          <a:ea typeface="+mn-ea"/>
                          <a:cs typeface="+mn-cs"/>
                        </a:rPr>
                        <a:t>206%</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extLst>
                  <a:ext uri="{0D108BD9-81ED-4DB2-BD59-A6C34878D82A}">
                    <a16:rowId xmlns:a16="http://schemas.microsoft.com/office/drawing/2014/main" val="3143831521"/>
                  </a:ext>
                </a:extLst>
              </a:tr>
            </a:tbl>
          </a:graphicData>
        </a:graphic>
      </p:graphicFrame>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0D67829-32A8-2539-6FBE-EAA51E78D132}"/>
                  </a:ext>
                </a:extLst>
              </p:cNvPr>
              <p:cNvSpPr txBox="1"/>
              <p:nvPr/>
            </p:nvSpPr>
            <p:spPr>
              <a:xfrm>
                <a:off x="14938986" y="7200900"/>
                <a:ext cx="3200400" cy="582467"/>
              </a:xfrm>
              <a:prstGeom prst="rect">
                <a:avLst/>
              </a:prstGeom>
              <a:noFill/>
            </p:spPr>
            <p:txBody>
              <a:bodyPr wrap="square" rtlCol="0">
                <a:spAutoFit/>
              </a:bodyPr>
              <a:lstStyle/>
              <a:p>
                <a:pPr/>
                <a14:m>
                  <m:oMath xmlns:m="http://schemas.openxmlformats.org/officeDocument/2006/math">
                    <m:r>
                      <a:rPr lang="en-US" b="0" i="1" smtClean="0">
                        <a:solidFill>
                          <a:schemeClr val="bg1"/>
                        </a:solidFill>
                        <a:latin typeface="Cambria Math" panose="02040503050406030204" pitchFamily="18" charset="0"/>
                      </a:rPr>
                      <m:t>𝑅𝑒𝑙𝑎𝑡𝑖𝑣𝑒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𝐸𝑟𝑟𝑜𝑟</m:t>
                    </m:r>
                  </m:oMath>
                </a14:m>
                <a:r>
                  <a:rPr lang="en-US" dirty="0">
                    <a:solidFill>
                      <a:schemeClr val="bg1"/>
                    </a:solidFill>
                  </a:rPr>
                  <a:t> </a:t>
                </a:r>
                <a14:m>
                  <m:oMath xmlns:m="http://schemas.openxmlformats.org/officeDocument/2006/math">
                    <m:r>
                      <a:rPr lang="en-US" i="1" dirty="0" smtClean="0">
                        <a:solidFill>
                          <a:schemeClr val="bg1"/>
                        </a:solidFill>
                        <a:latin typeface="Cambria Math" panose="02040503050406030204" pitchFamily="18" charset="0"/>
                      </a:rPr>
                      <m:t>=</m:t>
                    </m:r>
                    <m:f>
                      <m:fPr>
                        <m:ctrlPr>
                          <a:rPr lang="en-US" i="1" dirty="0" smtClean="0">
                            <a:solidFill>
                              <a:schemeClr val="bg1"/>
                            </a:solidFill>
                            <a:latin typeface="Cambria Math" panose="02040503050406030204" pitchFamily="18" charset="0"/>
                          </a:rPr>
                        </m:ctrlPr>
                      </m:fPr>
                      <m:num>
                        <m:rad>
                          <m:radPr>
                            <m:degHide m:val="on"/>
                            <m:ctrlPr>
                              <a:rPr lang="en-US" i="1" dirty="0" smtClean="0">
                                <a:solidFill>
                                  <a:schemeClr val="bg1"/>
                                </a:solidFill>
                                <a:latin typeface="Cambria Math" panose="02040503050406030204" pitchFamily="18" charset="0"/>
                              </a:rPr>
                            </m:ctrlPr>
                          </m:radPr>
                          <m:deg/>
                          <m:e>
                            <m:r>
                              <a:rPr lang="en-US" b="0" i="1" dirty="0" smtClean="0">
                                <a:solidFill>
                                  <a:schemeClr val="bg1"/>
                                </a:solidFill>
                                <a:latin typeface="Cambria Math" panose="02040503050406030204" pitchFamily="18" charset="0"/>
                              </a:rPr>
                              <m:t>𝑀𝑆𝐸</m:t>
                            </m:r>
                          </m:e>
                        </m:rad>
                      </m:num>
                      <m:den>
                        <m:r>
                          <a:rPr lang="en-US" b="0" i="1" dirty="0" smtClean="0">
                            <a:solidFill>
                              <a:schemeClr val="bg1"/>
                            </a:solidFill>
                            <a:latin typeface="Cambria Math" panose="02040503050406030204" pitchFamily="18" charset="0"/>
                          </a:rPr>
                          <m:t>|</m:t>
                        </m:r>
                        <m:d>
                          <m:dPr>
                            <m:begChr m:val="|"/>
                            <m:endChr m:val="|"/>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𝑠𝑡𝑖𝑓𝑓𝑛𝑒𝑠𝑠</m:t>
                            </m:r>
                          </m:e>
                        </m:d>
                        <m:r>
                          <a:rPr lang="en-US" b="0" i="1" dirty="0" smtClean="0">
                            <a:solidFill>
                              <a:schemeClr val="bg1"/>
                            </a:solidFill>
                            <a:latin typeface="Cambria Math" panose="02040503050406030204" pitchFamily="18" charset="0"/>
                          </a:rPr>
                          <m:t>|</m:t>
                        </m:r>
                      </m:den>
                    </m:f>
                  </m:oMath>
                </a14:m>
                <a:endParaRPr lang="en-US" dirty="0">
                  <a:solidFill>
                    <a:schemeClr val="bg1"/>
                  </a:solidFill>
                </a:endParaRPr>
              </a:p>
            </p:txBody>
          </p:sp>
        </mc:Choice>
        <mc:Fallback>
          <p:sp>
            <p:nvSpPr>
              <p:cNvPr id="3" name="TextBox 2">
                <a:extLst>
                  <a:ext uri="{FF2B5EF4-FFF2-40B4-BE49-F238E27FC236}">
                    <a16:creationId xmlns:a16="http://schemas.microsoft.com/office/drawing/2014/main" id="{60D67829-32A8-2539-6FBE-EAA51E78D132}"/>
                  </a:ext>
                </a:extLst>
              </p:cNvPr>
              <p:cNvSpPr txBox="1">
                <a:spLocks noRot="1" noChangeAspect="1" noMove="1" noResize="1" noEditPoints="1" noAdjustHandles="1" noChangeArrowheads="1" noChangeShapeType="1" noTextEdit="1"/>
              </p:cNvSpPr>
              <p:nvPr/>
            </p:nvSpPr>
            <p:spPr>
              <a:xfrm>
                <a:off x="14938986" y="7200900"/>
                <a:ext cx="3200400" cy="5824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588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642206" y="891555"/>
            <a:ext cx="16672527" cy="1450976"/>
          </a:xfrm>
          <a:prstGeom prst="rect">
            <a:avLst/>
          </a:prstGeom>
        </p:spPr>
        <p:txBody>
          <a:bodyPr lIns="0" tIns="0" rIns="0" bIns="0" rtlCol="0" anchor="t">
            <a:spAutoFit/>
          </a:bodyPr>
          <a:lstStyle/>
          <a:p>
            <a:pPr algn="ctr">
              <a:lnSpc>
                <a:spcPts val="11899"/>
              </a:lnSpc>
            </a:pPr>
            <a:r>
              <a:rPr lang="en-US" sz="8499" dirty="0">
                <a:solidFill>
                  <a:srgbClr val="F3F6FA"/>
                </a:solidFill>
                <a:latin typeface="Alatsi Bold"/>
              </a:rPr>
              <a:t>Conclusions</a:t>
            </a:r>
          </a:p>
        </p:txBody>
      </p:sp>
      <p:sp>
        <p:nvSpPr>
          <p:cNvPr id="3" name="TextBox 3"/>
          <p:cNvSpPr txBox="1"/>
          <p:nvPr/>
        </p:nvSpPr>
        <p:spPr>
          <a:xfrm>
            <a:off x="2837855" y="2570287"/>
            <a:ext cx="14199630" cy="1059264"/>
          </a:xfrm>
          <a:prstGeom prst="rect">
            <a:avLst/>
          </a:prstGeom>
        </p:spPr>
        <p:txBody>
          <a:bodyPr lIns="0" tIns="0" rIns="0" bIns="0" rtlCol="0" anchor="t">
            <a:spAutoFit/>
          </a:bodyPr>
          <a:lstStyle/>
          <a:p>
            <a:pPr algn="l">
              <a:lnSpc>
                <a:spcPts val="4322"/>
              </a:lnSpc>
            </a:pPr>
            <a:r>
              <a:rPr lang="en-US" sz="2800" dirty="0">
                <a:solidFill>
                  <a:schemeClr val="accent1">
                    <a:lumMod val="40000"/>
                    <a:lumOff val="60000"/>
                  </a:schemeClr>
                </a:solidFill>
                <a:latin typeface="Alatsi Bold"/>
              </a:rPr>
              <a:t>The DINOv2 model struggled with our limited data. Instead of learning from the data, it just memorized it.</a:t>
            </a:r>
            <a:r>
              <a:rPr lang="he-IL" sz="2800" dirty="0">
                <a:solidFill>
                  <a:schemeClr val="accent1">
                    <a:lumMod val="40000"/>
                    <a:lumOff val="60000"/>
                  </a:schemeClr>
                </a:solidFill>
                <a:latin typeface="Alatsi Bold"/>
              </a:rPr>
              <a:t> </a:t>
            </a:r>
            <a:endParaRPr lang="en-US" sz="2800" dirty="0">
              <a:solidFill>
                <a:schemeClr val="accent1">
                  <a:lumMod val="40000"/>
                  <a:lumOff val="60000"/>
                </a:schemeClr>
              </a:solidFill>
              <a:latin typeface="Alatsi Bold"/>
            </a:endParaRPr>
          </a:p>
        </p:txBody>
      </p:sp>
      <p:grpSp>
        <p:nvGrpSpPr>
          <p:cNvPr id="4" name="Group 4"/>
          <p:cNvGrpSpPr/>
          <p:nvPr/>
        </p:nvGrpSpPr>
        <p:grpSpPr>
          <a:xfrm>
            <a:off x="1839430" y="6302348"/>
            <a:ext cx="944581" cy="912410"/>
            <a:chOff x="0" y="0"/>
            <a:chExt cx="841460" cy="812800"/>
          </a:xfrm>
        </p:grpSpPr>
        <p:sp>
          <p:nvSpPr>
            <p:cNvPr id="5" name="Freeform 5"/>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6" name="TextBox 6"/>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839430" y="6356429"/>
            <a:ext cx="944581" cy="718521"/>
          </a:xfrm>
          <a:prstGeom prst="rect">
            <a:avLst/>
          </a:prstGeom>
        </p:spPr>
        <p:txBody>
          <a:bodyPr lIns="0" tIns="0" rIns="0" bIns="0" rtlCol="0" anchor="t">
            <a:spAutoFit/>
          </a:bodyPr>
          <a:lstStyle/>
          <a:p>
            <a:pPr algn="ctr">
              <a:lnSpc>
                <a:spcPts val="5817"/>
              </a:lnSpc>
            </a:pPr>
            <a:r>
              <a:rPr lang="en-US" sz="4155">
                <a:solidFill>
                  <a:srgbClr val="1C3F60"/>
                </a:solidFill>
                <a:latin typeface="Alatsi Bold"/>
              </a:rPr>
              <a:t>2</a:t>
            </a:r>
          </a:p>
        </p:txBody>
      </p:sp>
      <p:grpSp>
        <p:nvGrpSpPr>
          <p:cNvPr id="8" name="Group 8"/>
          <p:cNvGrpSpPr/>
          <p:nvPr/>
        </p:nvGrpSpPr>
        <p:grpSpPr>
          <a:xfrm>
            <a:off x="627362" y="0"/>
            <a:ext cx="937061" cy="10287000"/>
            <a:chOff x="0" y="0"/>
            <a:chExt cx="246798" cy="2709333"/>
          </a:xfrm>
        </p:grpSpPr>
        <p:sp>
          <p:nvSpPr>
            <p:cNvPr id="9" name="Freeform 9"/>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10" name="TextBox 10"/>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dirty="0">
                <a:solidFill>
                  <a:srgbClr val="F3F6FA"/>
                </a:solidFill>
                <a:latin typeface="Alatsi Bold"/>
              </a:rPr>
              <a:t>Tel Aviv University | 2024</a:t>
            </a:r>
          </a:p>
        </p:txBody>
      </p:sp>
      <p:sp>
        <p:nvSpPr>
          <p:cNvPr id="12" name="AutoShape 12"/>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13" name="AutoShape 13"/>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14" name="Group 14"/>
          <p:cNvGrpSpPr/>
          <p:nvPr/>
        </p:nvGrpSpPr>
        <p:grpSpPr>
          <a:xfrm>
            <a:off x="15859155" y="0"/>
            <a:ext cx="1562612" cy="1673225"/>
            <a:chOff x="0" y="0"/>
            <a:chExt cx="2083482" cy="2230967"/>
          </a:xfrm>
        </p:grpSpPr>
        <p:grpSp>
          <p:nvGrpSpPr>
            <p:cNvPr id="15" name="Group 15"/>
            <p:cNvGrpSpPr/>
            <p:nvPr/>
          </p:nvGrpSpPr>
          <p:grpSpPr>
            <a:xfrm>
              <a:off x="75599" y="0"/>
              <a:ext cx="1932284" cy="2230967"/>
              <a:chOff x="0" y="0"/>
              <a:chExt cx="703982" cy="812800"/>
            </a:xfrm>
          </p:grpSpPr>
          <p:sp>
            <p:nvSpPr>
              <p:cNvPr id="16" name="Freeform 1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17" name="TextBox 1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1C3F60"/>
                  </a:solidFill>
                  <a:latin typeface="Open Sans Bold"/>
                </a:rPr>
                <a:t>15</a:t>
              </a:r>
            </a:p>
          </p:txBody>
        </p:sp>
      </p:grpSp>
      <p:sp>
        <p:nvSpPr>
          <p:cNvPr id="19" name="Freeform 19"/>
          <p:cNvSpPr/>
          <p:nvPr/>
        </p:nvSpPr>
        <p:spPr>
          <a:xfrm>
            <a:off x="11432379" y="9277285"/>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2" name="Group 22"/>
          <p:cNvGrpSpPr/>
          <p:nvPr/>
        </p:nvGrpSpPr>
        <p:grpSpPr>
          <a:xfrm>
            <a:off x="1849742" y="4229100"/>
            <a:ext cx="945233" cy="913039"/>
            <a:chOff x="0" y="0"/>
            <a:chExt cx="841460" cy="812800"/>
          </a:xfrm>
        </p:grpSpPr>
        <p:sp>
          <p:nvSpPr>
            <p:cNvPr id="23" name="Freeform 23"/>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24" name="TextBox 24"/>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849742" y="4283278"/>
            <a:ext cx="945233" cy="718958"/>
          </a:xfrm>
          <a:prstGeom prst="rect">
            <a:avLst/>
          </a:prstGeom>
        </p:spPr>
        <p:txBody>
          <a:bodyPr wrap="square" lIns="0" tIns="0" rIns="0" bIns="0" rtlCol="0" anchor="t">
            <a:spAutoFit/>
          </a:bodyPr>
          <a:lstStyle/>
          <a:p>
            <a:pPr algn="ctr">
              <a:lnSpc>
                <a:spcPts val="5821"/>
              </a:lnSpc>
            </a:pPr>
            <a:r>
              <a:rPr lang="en-US" sz="4158" dirty="0">
                <a:solidFill>
                  <a:srgbClr val="1C3F60"/>
                </a:solidFill>
                <a:latin typeface="Alatsi Bold"/>
              </a:rPr>
              <a:t>1</a:t>
            </a:r>
          </a:p>
        </p:txBody>
      </p:sp>
      <p:sp>
        <p:nvSpPr>
          <p:cNvPr id="26" name="TextBox 26"/>
          <p:cNvSpPr txBox="1"/>
          <p:nvPr/>
        </p:nvSpPr>
        <p:spPr>
          <a:xfrm>
            <a:off x="3059670" y="6148368"/>
            <a:ext cx="14199630" cy="1052532"/>
          </a:xfrm>
          <a:prstGeom prst="rect">
            <a:avLst/>
          </a:prstGeom>
        </p:spPr>
        <p:txBody>
          <a:bodyPr lIns="0" tIns="0" rIns="0" bIns="0" rtlCol="0" anchor="t">
            <a:spAutoFit/>
          </a:bodyPr>
          <a:lstStyle/>
          <a:p>
            <a:pPr algn="l">
              <a:lnSpc>
                <a:spcPts val="4322"/>
              </a:lnSpc>
            </a:pPr>
            <a:r>
              <a:rPr lang="en-US" sz="2500" dirty="0">
                <a:solidFill>
                  <a:schemeClr val="accent1">
                    <a:lumMod val="40000"/>
                    <a:lumOff val="60000"/>
                  </a:schemeClr>
                </a:solidFill>
                <a:latin typeface="Alatsi Bold"/>
              </a:rPr>
              <a:t>Replace DinoV2 with smaller architecture:  </a:t>
            </a:r>
            <a:r>
              <a:rPr lang="en-US" sz="2500" dirty="0">
                <a:solidFill>
                  <a:srgbClr val="F3F6FA"/>
                </a:solidFill>
                <a:latin typeface="Alatsi Bold"/>
              </a:rPr>
              <a:t>A smaller model has fewer parameters to adjust during training,  so it will reduce the risk of overfitting</a:t>
            </a:r>
          </a:p>
        </p:txBody>
      </p:sp>
      <p:sp>
        <p:nvSpPr>
          <p:cNvPr id="21" name="TextBox 3">
            <a:extLst>
              <a:ext uri="{FF2B5EF4-FFF2-40B4-BE49-F238E27FC236}">
                <a16:creationId xmlns:a16="http://schemas.microsoft.com/office/drawing/2014/main" id="{B3C7467D-A100-9AC0-CD0F-B0A262122D9F}"/>
              </a:ext>
            </a:extLst>
          </p:cNvPr>
          <p:cNvSpPr txBox="1"/>
          <p:nvPr/>
        </p:nvSpPr>
        <p:spPr>
          <a:xfrm>
            <a:off x="3198021" y="7948059"/>
            <a:ext cx="14199630" cy="1610697"/>
          </a:xfrm>
          <a:prstGeom prst="rect">
            <a:avLst/>
          </a:prstGeom>
        </p:spPr>
        <p:txBody>
          <a:bodyPr lIns="0" tIns="0" rIns="0" bIns="0" rtlCol="0" anchor="t">
            <a:spAutoFit/>
          </a:bodyPr>
          <a:lstStyle/>
          <a:p>
            <a:pPr algn="l">
              <a:lnSpc>
                <a:spcPts val="4322"/>
              </a:lnSpc>
            </a:pPr>
            <a:r>
              <a:rPr lang="en-US" sz="2500" dirty="0">
                <a:solidFill>
                  <a:schemeClr val="accent1">
                    <a:lumMod val="40000"/>
                    <a:lumOff val="60000"/>
                  </a:schemeClr>
                </a:solidFill>
                <a:latin typeface="Alatsi Bold"/>
              </a:rPr>
              <a:t>Use Unlabeled Data with Self-Supervised Learning:  </a:t>
            </a:r>
            <a:r>
              <a:rPr lang="en-US" sz="2500" dirty="0">
                <a:solidFill>
                  <a:schemeClr val="bg1"/>
                </a:solidFill>
                <a:latin typeface="Alatsi Bold"/>
              </a:rPr>
              <a:t>Enhancing feature extraction ability from unlabeled tissue images(For example, training the model to distinguish between slightly rotated versions of the same image).</a:t>
            </a:r>
          </a:p>
        </p:txBody>
      </p:sp>
      <p:grpSp>
        <p:nvGrpSpPr>
          <p:cNvPr id="27" name="Group 22">
            <a:extLst>
              <a:ext uri="{FF2B5EF4-FFF2-40B4-BE49-F238E27FC236}">
                <a16:creationId xmlns:a16="http://schemas.microsoft.com/office/drawing/2014/main" id="{E5288CCA-7BDE-B50E-B44C-EE6A429843EC}"/>
              </a:ext>
            </a:extLst>
          </p:cNvPr>
          <p:cNvGrpSpPr/>
          <p:nvPr/>
        </p:nvGrpSpPr>
        <p:grpSpPr>
          <a:xfrm>
            <a:off x="1843388" y="8229987"/>
            <a:ext cx="945233" cy="913039"/>
            <a:chOff x="0" y="0"/>
            <a:chExt cx="841460" cy="812800"/>
          </a:xfrm>
        </p:grpSpPr>
        <p:sp>
          <p:nvSpPr>
            <p:cNvPr id="28" name="Freeform 23">
              <a:extLst>
                <a:ext uri="{FF2B5EF4-FFF2-40B4-BE49-F238E27FC236}">
                  <a16:creationId xmlns:a16="http://schemas.microsoft.com/office/drawing/2014/main" id="{1BD742B0-F046-34C7-95ED-BB032CBBFC24}"/>
                </a:ext>
              </a:extLst>
            </p:cNvPr>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29" name="TextBox 24">
              <a:extLst>
                <a:ext uri="{FF2B5EF4-FFF2-40B4-BE49-F238E27FC236}">
                  <a16:creationId xmlns:a16="http://schemas.microsoft.com/office/drawing/2014/main" id="{6082FB1F-1B59-1430-B20A-963D348A4B84}"/>
                </a:ext>
              </a:extLst>
            </p:cNvPr>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30" name="TextBox 25">
            <a:extLst>
              <a:ext uri="{FF2B5EF4-FFF2-40B4-BE49-F238E27FC236}">
                <a16:creationId xmlns:a16="http://schemas.microsoft.com/office/drawing/2014/main" id="{E1026C16-75CD-36C7-0D9C-FF9D4511A765}"/>
              </a:ext>
            </a:extLst>
          </p:cNvPr>
          <p:cNvSpPr txBox="1"/>
          <p:nvPr/>
        </p:nvSpPr>
        <p:spPr>
          <a:xfrm>
            <a:off x="1843388" y="8284165"/>
            <a:ext cx="945233" cy="718958"/>
          </a:xfrm>
          <a:prstGeom prst="rect">
            <a:avLst/>
          </a:prstGeom>
        </p:spPr>
        <p:txBody>
          <a:bodyPr lIns="0" tIns="0" rIns="0" bIns="0" rtlCol="0" anchor="t">
            <a:spAutoFit/>
          </a:bodyPr>
          <a:lstStyle/>
          <a:p>
            <a:pPr algn="ctr">
              <a:lnSpc>
                <a:spcPts val="5821"/>
              </a:lnSpc>
            </a:pPr>
            <a:r>
              <a:rPr lang="en-US" sz="4158" dirty="0">
                <a:solidFill>
                  <a:srgbClr val="1C3F60"/>
                </a:solidFill>
                <a:latin typeface="Alatsi Bold"/>
              </a:rPr>
              <a:t>3</a:t>
            </a:r>
          </a:p>
        </p:txBody>
      </p:sp>
      <p:sp>
        <p:nvSpPr>
          <p:cNvPr id="31" name="TextBox 3">
            <a:extLst>
              <a:ext uri="{FF2B5EF4-FFF2-40B4-BE49-F238E27FC236}">
                <a16:creationId xmlns:a16="http://schemas.microsoft.com/office/drawing/2014/main" id="{467DD79D-018D-9EF0-6C3C-65E9CB8F7C44}"/>
              </a:ext>
            </a:extLst>
          </p:cNvPr>
          <p:cNvSpPr txBox="1"/>
          <p:nvPr/>
        </p:nvSpPr>
        <p:spPr>
          <a:xfrm>
            <a:off x="3115103" y="4421270"/>
            <a:ext cx="14199630" cy="1052532"/>
          </a:xfrm>
          <a:prstGeom prst="rect">
            <a:avLst/>
          </a:prstGeom>
        </p:spPr>
        <p:txBody>
          <a:bodyPr lIns="0" tIns="0" rIns="0" bIns="0" rtlCol="0" anchor="t">
            <a:spAutoFit/>
          </a:bodyPr>
          <a:lstStyle/>
          <a:p>
            <a:pPr algn="l">
              <a:lnSpc>
                <a:spcPts val="4322"/>
              </a:lnSpc>
            </a:pPr>
            <a:r>
              <a:rPr lang="en-US" sz="2500" dirty="0">
                <a:solidFill>
                  <a:schemeClr val="accent1">
                    <a:lumMod val="40000"/>
                    <a:lumOff val="60000"/>
                  </a:schemeClr>
                </a:solidFill>
                <a:latin typeface="Alatsi Bold"/>
              </a:rPr>
              <a:t>Expand Data Augmentation: </a:t>
            </a:r>
            <a:r>
              <a:rPr lang="en-US" sz="2500" dirty="0">
                <a:solidFill>
                  <a:srgbClr val="F3F6FA"/>
                </a:solidFill>
                <a:latin typeface="Alatsi Bold"/>
              </a:rPr>
              <a:t>Trying more techniques (cropping, resizing and elastic transformations) might vary more the limited dataset.</a:t>
            </a:r>
          </a:p>
        </p:txBody>
      </p:sp>
    </p:spTree>
    <p:extLst>
      <p:ext uri="{BB962C8B-B14F-4D97-AF65-F5344CB8AC3E}">
        <p14:creationId xmlns:p14="http://schemas.microsoft.com/office/powerpoint/2010/main" val="3758141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4554977" y="3748035"/>
            <a:ext cx="11627497" cy="2514704"/>
          </a:xfrm>
          <a:prstGeom prst="rect">
            <a:avLst/>
          </a:prstGeom>
        </p:spPr>
        <p:txBody>
          <a:bodyPr lIns="0" tIns="0" rIns="0" bIns="0" rtlCol="0" anchor="t">
            <a:spAutoFit/>
          </a:bodyPr>
          <a:lstStyle/>
          <a:p>
            <a:pPr algn="ctr">
              <a:lnSpc>
                <a:spcPts val="20573"/>
              </a:lnSpc>
            </a:pPr>
            <a:r>
              <a:rPr lang="en-US" sz="14695" dirty="0">
                <a:solidFill>
                  <a:srgbClr val="F3F6FA"/>
                </a:solidFill>
                <a:latin typeface="Alatsi Bold"/>
              </a:rPr>
              <a:t>THANK YOU</a:t>
            </a:r>
          </a:p>
        </p:txBody>
      </p:sp>
      <p:sp>
        <p:nvSpPr>
          <p:cNvPr id="3" name="TextBox 3"/>
          <p:cNvSpPr txBox="1"/>
          <p:nvPr/>
        </p:nvSpPr>
        <p:spPr>
          <a:xfrm>
            <a:off x="5033857" y="6762653"/>
            <a:ext cx="10669737" cy="2183996"/>
          </a:xfrm>
          <a:prstGeom prst="rect">
            <a:avLst/>
          </a:prstGeom>
        </p:spPr>
        <p:txBody>
          <a:bodyPr lIns="0" tIns="0" rIns="0" bIns="0" rtlCol="0" anchor="t">
            <a:spAutoFit/>
          </a:bodyPr>
          <a:lstStyle/>
          <a:p>
            <a:pPr algn="ctr">
              <a:lnSpc>
                <a:spcPts val="5763"/>
              </a:lnSpc>
            </a:pPr>
            <a:r>
              <a:rPr lang="en-US" sz="4116" dirty="0">
                <a:solidFill>
                  <a:srgbClr val="F3F6FA"/>
                </a:solidFill>
                <a:latin typeface="Alatsi Bold"/>
              </a:rPr>
              <a:t>Presented By : </a:t>
            </a:r>
          </a:p>
          <a:p>
            <a:pPr algn="ctr">
              <a:lnSpc>
                <a:spcPts val="5763"/>
              </a:lnSpc>
            </a:pPr>
            <a:r>
              <a:rPr lang="en-US" sz="4116" dirty="0">
                <a:solidFill>
                  <a:srgbClr val="F3F6FA"/>
                </a:solidFill>
                <a:latin typeface="Alatsi Bold"/>
              </a:rPr>
              <a:t>Omri Segev </a:t>
            </a:r>
            <a:r>
              <a:rPr lang="en-US" sz="4400" dirty="0" err="1">
                <a:solidFill>
                  <a:srgbClr val="F3F6FA"/>
                </a:solidFill>
                <a:latin typeface="Alatsi Bold"/>
              </a:rPr>
              <a:t>Nofar</a:t>
            </a:r>
            <a:r>
              <a:rPr lang="en-US" sz="4400" dirty="0">
                <a:solidFill>
                  <a:srgbClr val="F3F6FA"/>
                </a:solidFill>
                <a:latin typeface="Alatsi Bold"/>
              </a:rPr>
              <a:t> </a:t>
            </a:r>
            <a:r>
              <a:rPr lang="en-US" sz="4400" dirty="0" err="1">
                <a:solidFill>
                  <a:srgbClr val="F3F6FA"/>
                </a:solidFill>
                <a:latin typeface="Alatsi Bold"/>
              </a:rPr>
              <a:t>Ogdan</a:t>
            </a:r>
            <a:endParaRPr lang="en-US" sz="4400" dirty="0">
              <a:solidFill>
                <a:srgbClr val="F3F6FA"/>
              </a:solidFill>
              <a:latin typeface="Alatsi Bold"/>
            </a:endParaRPr>
          </a:p>
          <a:p>
            <a:pPr algn="ctr">
              <a:lnSpc>
                <a:spcPts val="5763"/>
              </a:lnSpc>
            </a:pPr>
            <a:endParaRPr lang="en-US" sz="4116" dirty="0">
              <a:solidFill>
                <a:srgbClr val="F3F6FA"/>
              </a:solidFill>
              <a:latin typeface="Alatsi Bold"/>
            </a:endParaRPr>
          </a:p>
        </p:txBody>
      </p:sp>
      <p:sp>
        <p:nvSpPr>
          <p:cNvPr id="4" name="TextBox 4"/>
          <p:cNvSpPr txBox="1"/>
          <p:nvPr/>
        </p:nvSpPr>
        <p:spPr>
          <a:xfrm>
            <a:off x="6927671" y="1846941"/>
            <a:ext cx="6882108" cy="533299"/>
          </a:xfrm>
          <a:prstGeom prst="rect">
            <a:avLst/>
          </a:prstGeom>
        </p:spPr>
        <p:txBody>
          <a:bodyPr lIns="0" tIns="0" rIns="0" bIns="0" rtlCol="0" anchor="t">
            <a:spAutoFit/>
          </a:bodyPr>
          <a:lstStyle/>
          <a:p>
            <a:pPr algn="ctr">
              <a:lnSpc>
                <a:spcPts val="4376"/>
              </a:lnSpc>
            </a:pPr>
            <a:r>
              <a:rPr lang="en-US" sz="3126" dirty="0">
                <a:solidFill>
                  <a:srgbClr val="F3F6FA"/>
                </a:solidFill>
                <a:latin typeface="Alatsi Bold"/>
              </a:rPr>
              <a:t>Tel Aviv University | 2024</a:t>
            </a:r>
          </a:p>
        </p:txBody>
      </p:sp>
      <p:grpSp>
        <p:nvGrpSpPr>
          <p:cNvPr id="5" name="Group 5"/>
          <p:cNvGrpSpPr/>
          <p:nvPr/>
        </p:nvGrpSpPr>
        <p:grpSpPr>
          <a:xfrm>
            <a:off x="-31071" y="0"/>
            <a:ext cx="4239083" cy="10287000"/>
            <a:chOff x="0" y="0"/>
            <a:chExt cx="5652111" cy="13716000"/>
          </a:xfrm>
        </p:grpSpPr>
        <p:grpSp>
          <p:nvGrpSpPr>
            <p:cNvPr id="6" name="Group 6"/>
            <p:cNvGrpSpPr/>
            <p:nvPr/>
          </p:nvGrpSpPr>
          <p:grpSpPr>
            <a:xfrm>
              <a:off x="2826056"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F3F6FA"/>
              </a:solidFill>
            </p:spPr>
            <p:txBody>
              <a:bodyPr/>
              <a:lstStyle/>
              <a:p>
                <a:endParaRPr lang="en-US"/>
              </a:p>
            </p:txBody>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13028"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1C3F60"/>
              </a:solidFill>
            </p:spPr>
            <p:txBody>
              <a:bodyPr/>
              <a:lstStyle/>
              <a:p>
                <a:endParaRPr lang="en-US"/>
              </a:p>
            </p:txBody>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0"/>
              <a:ext cx="2826056" cy="13716000"/>
              <a:chOff x="0" y="0"/>
              <a:chExt cx="558233" cy="2709333"/>
            </a:xfrm>
          </p:grpSpPr>
          <p:sp>
            <p:nvSpPr>
              <p:cNvPr id="13" name="Freeform 13"/>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AFC1D0"/>
              </a:solidFill>
            </p:spPr>
            <p:txBody>
              <a:bodyPr/>
              <a:lstStyle/>
              <a:p>
                <a:endParaRPr lang="en-US"/>
              </a:p>
            </p:txBody>
          </p:sp>
          <p:sp>
            <p:nvSpPr>
              <p:cNvPr id="14" name="TextBox 14"/>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5" name="Freeform 15"/>
          <p:cNvSpPr/>
          <p:nvPr/>
        </p:nvSpPr>
        <p:spPr>
          <a:xfrm>
            <a:off x="12412831" y="80262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11413653" y="-573693"/>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791340" y="2895980"/>
            <a:ext cx="14705320" cy="4437243"/>
          </a:xfrm>
          <a:prstGeom prst="rect">
            <a:avLst/>
          </a:prstGeom>
        </p:spPr>
        <p:txBody>
          <a:bodyPr lIns="0" tIns="0" rIns="0" bIns="0" rtlCol="0" anchor="t">
            <a:spAutoFit/>
          </a:bodyPr>
          <a:lstStyle/>
          <a:p>
            <a:pPr algn="l">
              <a:lnSpc>
                <a:spcPts val="5852"/>
              </a:lnSpc>
            </a:pPr>
            <a:r>
              <a:rPr lang="en-US" sz="4180" dirty="0">
                <a:solidFill>
                  <a:srgbClr val="F3F6FA"/>
                </a:solidFill>
                <a:latin typeface="Alatsi Bold"/>
              </a:rPr>
              <a:t>This project explores the feasibility of using deep learning to predict tissue stiffness, a crucial factor in biological processes, from readily available microscopic images of fiber structure. We compare the performance of two pre-trained models fine-tuned with limited data, highlighting the potential for non-invasive stiffness assessment.</a:t>
            </a:r>
          </a:p>
        </p:txBody>
      </p:sp>
      <p:sp>
        <p:nvSpPr>
          <p:cNvPr id="3" name="AutoShape 3"/>
          <p:cNvSpPr/>
          <p:nvPr/>
        </p:nvSpPr>
        <p:spPr>
          <a:xfrm>
            <a:off x="-260599" y="9061267"/>
            <a:ext cx="7105264" cy="19050"/>
          </a:xfrm>
          <a:prstGeom prst="line">
            <a:avLst/>
          </a:prstGeom>
          <a:ln w="114300" cap="flat">
            <a:solidFill>
              <a:srgbClr val="F3F6FA"/>
            </a:solidFill>
            <a:prstDash val="solid"/>
            <a:headEnd type="none" w="sm" len="sm"/>
            <a:tailEnd type="none" w="sm" len="sm"/>
          </a:ln>
        </p:spPr>
        <p:txBody>
          <a:bodyPr/>
          <a:lstStyle/>
          <a:p>
            <a:endParaRPr lang="en-US"/>
          </a:p>
        </p:txBody>
      </p:sp>
      <p:sp>
        <p:nvSpPr>
          <p:cNvPr id="4" name="Freeform 4"/>
          <p:cNvSpPr/>
          <p:nvPr/>
        </p:nvSpPr>
        <p:spPr>
          <a:xfrm>
            <a:off x="13764167" y="620819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a:off x="11430169" y="9061267"/>
            <a:ext cx="7105264" cy="19050"/>
          </a:xfrm>
          <a:prstGeom prst="line">
            <a:avLst/>
          </a:prstGeom>
          <a:ln w="114300" cap="flat">
            <a:solidFill>
              <a:srgbClr val="F3F6FA"/>
            </a:solidFill>
            <a:prstDash val="solid"/>
            <a:headEnd type="none" w="sm" len="sm"/>
            <a:tailEnd type="none" w="sm" len="sm"/>
          </a:ln>
        </p:spPr>
        <p:txBody>
          <a:bodyPr/>
          <a:lstStyle/>
          <a:p>
            <a:endParaRPr lang="en-US"/>
          </a:p>
        </p:txBody>
      </p:sp>
      <p:sp>
        <p:nvSpPr>
          <p:cNvPr id="6" name="TextBox 6"/>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dirty="0">
                <a:solidFill>
                  <a:srgbClr val="F3F6FA"/>
                </a:solidFill>
                <a:latin typeface="Alatsi Bold"/>
              </a:rPr>
              <a:t>ABSTRACT</a:t>
            </a:r>
          </a:p>
        </p:txBody>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3F6FA"/>
              </a:solidFill>
            </p:spPr>
            <p:txBody>
              <a:bodyPr/>
              <a:lstStyle/>
              <a:p>
                <a:endParaRPr lang="en-US"/>
              </a:p>
            </p:txBody>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1C3F60"/>
                  </a:solidFill>
                  <a:latin typeface="Open Sans Bold"/>
                </a:rPr>
                <a:t>1</a:t>
              </a:r>
            </a:p>
          </p:txBody>
        </p:sp>
      </p:grpSp>
      <p:sp>
        <p:nvSpPr>
          <p:cNvPr id="12" name="Freeform 12"/>
          <p:cNvSpPr/>
          <p:nvPr/>
        </p:nvSpPr>
        <p:spPr>
          <a:xfrm>
            <a:off x="-2627572" y="-733336"/>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5702946" y="8785093"/>
            <a:ext cx="6882108" cy="533299"/>
          </a:xfrm>
          <a:prstGeom prst="rect">
            <a:avLst/>
          </a:prstGeom>
        </p:spPr>
        <p:txBody>
          <a:bodyPr lIns="0" tIns="0" rIns="0" bIns="0" rtlCol="0" anchor="t">
            <a:spAutoFit/>
          </a:bodyPr>
          <a:lstStyle/>
          <a:p>
            <a:pPr algn="ctr">
              <a:lnSpc>
                <a:spcPts val="4376"/>
              </a:lnSpc>
            </a:pPr>
            <a:r>
              <a:rPr lang="en-US" sz="3126">
                <a:solidFill>
                  <a:srgbClr val="F3F6FA"/>
                </a:solidFill>
                <a:latin typeface="Alatsi Bold"/>
              </a:rPr>
              <a:t>Tel Aviv University | 2024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028700" y="866775"/>
            <a:ext cx="16230600" cy="1450976"/>
          </a:xfrm>
          <a:prstGeom prst="rect">
            <a:avLst/>
          </a:prstGeom>
        </p:spPr>
        <p:txBody>
          <a:bodyPr lIns="0" tIns="0" rIns="0" bIns="0" rtlCol="0" anchor="t">
            <a:spAutoFit/>
          </a:bodyPr>
          <a:lstStyle/>
          <a:p>
            <a:pPr algn="ctr">
              <a:lnSpc>
                <a:spcPts val="11899"/>
              </a:lnSpc>
            </a:pPr>
            <a:r>
              <a:rPr lang="en-US" sz="8499">
                <a:solidFill>
                  <a:srgbClr val="F3F6FA"/>
                </a:solidFill>
                <a:latin typeface="Alatsi Bold"/>
              </a:rPr>
              <a:t>OVERVIEW</a:t>
            </a:r>
          </a:p>
        </p:txBody>
      </p:sp>
      <p:grpSp>
        <p:nvGrpSpPr>
          <p:cNvPr id="3" name="Group 3"/>
          <p:cNvGrpSpPr/>
          <p:nvPr/>
        </p:nvGrpSpPr>
        <p:grpSpPr>
          <a:xfrm>
            <a:off x="200593" y="2806878"/>
            <a:ext cx="5673351" cy="3020971"/>
            <a:chOff x="0" y="0"/>
            <a:chExt cx="1494216" cy="795647"/>
          </a:xfrm>
        </p:grpSpPr>
        <p:sp>
          <p:nvSpPr>
            <p:cNvPr id="4" name="Freeform 4"/>
            <p:cNvSpPr/>
            <p:nvPr/>
          </p:nvSpPr>
          <p:spPr>
            <a:xfrm>
              <a:off x="0" y="0"/>
              <a:ext cx="1494216" cy="795647"/>
            </a:xfrm>
            <a:custGeom>
              <a:avLst/>
              <a:gdLst/>
              <a:ahLst/>
              <a:cxnLst/>
              <a:rect l="l" t="t" r="r" b="b"/>
              <a:pathLst>
                <a:path w="1494216" h="795647">
                  <a:moveTo>
                    <a:pt x="69595" y="0"/>
                  </a:moveTo>
                  <a:lnTo>
                    <a:pt x="1424621" y="0"/>
                  </a:lnTo>
                  <a:cubicBezTo>
                    <a:pt x="1463057" y="0"/>
                    <a:pt x="1494216" y="31159"/>
                    <a:pt x="1494216" y="69595"/>
                  </a:cubicBezTo>
                  <a:lnTo>
                    <a:pt x="1494216" y="726051"/>
                  </a:lnTo>
                  <a:cubicBezTo>
                    <a:pt x="1494216" y="744509"/>
                    <a:pt x="1486884" y="762211"/>
                    <a:pt x="1473832" y="775263"/>
                  </a:cubicBezTo>
                  <a:cubicBezTo>
                    <a:pt x="1460781" y="788314"/>
                    <a:pt x="1443079" y="795647"/>
                    <a:pt x="1424621" y="795647"/>
                  </a:cubicBezTo>
                  <a:lnTo>
                    <a:pt x="69595" y="795647"/>
                  </a:lnTo>
                  <a:cubicBezTo>
                    <a:pt x="51137" y="795647"/>
                    <a:pt x="33436" y="788314"/>
                    <a:pt x="20384" y="775263"/>
                  </a:cubicBezTo>
                  <a:cubicBezTo>
                    <a:pt x="7332" y="762211"/>
                    <a:pt x="0" y="744509"/>
                    <a:pt x="0" y="726051"/>
                  </a:cubicBezTo>
                  <a:lnTo>
                    <a:pt x="0" y="69595"/>
                  </a:lnTo>
                  <a:cubicBezTo>
                    <a:pt x="0" y="51137"/>
                    <a:pt x="7332" y="33436"/>
                    <a:pt x="20384" y="20384"/>
                  </a:cubicBezTo>
                  <a:cubicBezTo>
                    <a:pt x="33436" y="7332"/>
                    <a:pt x="51137" y="0"/>
                    <a:pt x="69595" y="0"/>
                  </a:cubicBezTo>
                  <a:close/>
                </a:path>
              </a:pathLst>
            </a:custGeom>
            <a:solidFill>
              <a:srgbClr val="1C3F60"/>
            </a:solidFill>
          </p:spPr>
          <p:txBody>
            <a:bodyPr/>
            <a:lstStyle/>
            <a:p>
              <a:endParaRPr lang="en-US"/>
            </a:p>
          </p:txBody>
        </p:sp>
        <p:sp>
          <p:nvSpPr>
            <p:cNvPr id="5" name="TextBox 5"/>
            <p:cNvSpPr txBox="1"/>
            <p:nvPr/>
          </p:nvSpPr>
          <p:spPr>
            <a:xfrm>
              <a:off x="0" y="-38100"/>
              <a:ext cx="1494216" cy="833747"/>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sp>
        <p:nvSpPr>
          <p:cNvPr id="6" name="TextBox 6"/>
          <p:cNvSpPr txBox="1"/>
          <p:nvPr/>
        </p:nvSpPr>
        <p:spPr>
          <a:xfrm>
            <a:off x="784922" y="3685241"/>
            <a:ext cx="5499127" cy="530860"/>
          </a:xfrm>
          <a:prstGeom prst="rect">
            <a:avLst/>
          </a:prstGeom>
        </p:spPr>
        <p:txBody>
          <a:bodyPr lIns="0" tIns="0" rIns="0" bIns="0" rtlCol="0" anchor="t">
            <a:spAutoFit/>
          </a:bodyPr>
          <a:lstStyle/>
          <a:p>
            <a:pPr algn="l">
              <a:lnSpc>
                <a:spcPts val="4339"/>
              </a:lnSpc>
            </a:pPr>
            <a:r>
              <a:rPr lang="en-US" sz="3099">
                <a:solidFill>
                  <a:srgbClr val="F3F6FA"/>
                </a:solidFill>
                <a:latin typeface="Alatsi Bold"/>
              </a:rPr>
              <a:t>Tissue Stiffness Importance</a:t>
            </a:r>
          </a:p>
        </p:txBody>
      </p:sp>
      <p:sp>
        <p:nvSpPr>
          <p:cNvPr id="7" name="TextBox 7"/>
          <p:cNvSpPr txBox="1"/>
          <p:nvPr/>
        </p:nvSpPr>
        <p:spPr>
          <a:xfrm>
            <a:off x="1128070" y="2905462"/>
            <a:ext cx="3878232" cy="679450"/>
          </a:xfrm>
          <a:prstGeom prst="rect">
            <a:avLst/>
          </a:prstGeom>
        </p:spPr>
        <p:txBody>
          <a:bodyPr lIns="0" tIns="0" rIns="0" bIns="0" rtlCol="0" anchor="t">
            <a:spAutoFit/>
          </a:bodyPr>
          <a:lstStyle/>
          <a:p>
            <a:pPr algn="l">
              <a:lnSpc>
                <a:spcPts val="5599"/>
              </a:lnSpc>
            </a:pPr>
            <a:r>
              <a:rPr lang="en-US" sz="3999">
                <a:solidFill>
                  <a:srgbClr val="F3F6FA"/>
                </a:solidFill>
                <a:latin typeface="Alatsi Bold"/>
              </a:rPr>
              <a:t>Introduction</a:t>
            </a:r>
          </a:p>
        </p:txBody>
      </p:sp>
      <p:sp>
        <p:nvSpPr>
          <p:cNvPr id="8" name="Freeform 8"/>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6360249" y="2778303"/>
            <a:ext cx="6466970" cy="3049546"/>
            <a:chOff x="0" y="0"/>
            <a:chExt cx="1703235" cy="803173"/>
          </a:xfrm>
        </p:grpSpPr>
        <p:sp>
          <p:nvSpPr>
            <p:cNvPr id="10" name="Freeform 10"/>
            <p:cNvSpPr/>
            <p:nvPr/>
          </p:nvSpPr>
          <p:spPr>
            <a:xfrm>
              <a:off x="0" y="0"/>
              <a:ext cx="1703235" cy="803173"/>
            </a:xfrm>
            <a:custGeom>
              <a:avLst/>
              <a:gdLst/>
              <a:ahLst/>
              <a:cxnLst/>
              <a:rect l="l" t="t" r="r" b="b"/>
              <a:pathLst>
                <a:path w="1703235" h="803173">
                  <a:moveTo>
                    <a:pt x="61055" y="0"/>
                  </a:moveTo>
                  <a:lnTo>
                    <a:pt x="1642180" y="0"/>
                  </a:lnTo>
                  <a:cubicBezTo>
                    <a:pt x="1675900" y="0"/>
                    <a:pt x="1703235" y="27335"/>
                    <a:pt x="1703235" y="61055"/>
                  </a:cubicBezTo>
                  <a:lnTo>
                    <a:pt x="1703235" y="742118"/>
                  </a:lnTo>
                  <a:cubicBezTo>
                    <a:pt x="1703235" y="758311"/>
                    <a:pt x="1696802" y="773840"/>
                    <a:pt x="1685352" y="785290"/>
                  </a:cubicBezTo>
                  <a:cubicBezTo>
                    <a:pt x="1673902" y="796740"/>
                    <a:pt x="1658373" y="803173"/>
                    <a:pt x="1642180" y="803173"/>
                  </a:cubicBezTo>
                  <a:lnTo>
                    <a:pt x="61055" y="803173"/>
                  </a:lnTo>
                  <a:cubicBezTo>
                    <a:pt x="44862" y="803173"/>
                    <a:pt x="29332" y="796740"/>
                    <a:pt x="17882" y="785290"/>
                  </a:cubicBezTo>
                  <a:cubicBezTo>
                    <a:pt x="6433" y="773840"/>
                    <a:pt x="0" y="758311"/>
                    <a:pt x="0" y="742118"/>
                  </a:cubicBezTo>
                  <a:lnTo>
                    <a:pt x="0" y="61055"/>
                  </a:lnTo>
                  <a:cubicBezTo>
                    <a:pt x="0" y="44862"/>
                    <a:pt x="6433" y="29332"/>
                    <a:pt x="17882" y="17882"/>
                  </a:cubicBezTo>
                  <a:cubicBezTo>
                    <a:pt x="29332" y="6433"/>
                    <a:pt x="44862" y="0"/>
                    <a:pt x="61055" y="0"/>
                  </a:cubicBezTo>
                  <a:close/>
                </a:path>
              </a:pathLst>
            </a:custGeom>
            <a:solidFill>
              <a:srgbClr val="1C3F60"/>
            </a:solidFill>
          </p:spPr>
          <p:txBody>
            <a:bodyPr/>
            <a:lstStyle/>
            <a:p>
              <a:endParaRPr lang="en-US"/>
            </a:p>
          </p:txBody>
        </p:sp>
        <p:sp>
          <p:nvSpPr>
            <p:cNvPr id="11" name="TextBox 11"/>
            <p:cNvSpPr txBox="1"/>
            <p:nvPr/>
          </p:nvSpPr>
          <p:spPr>
            <a:xfrm>
              <a:off x="0" y="-38100"/>
              <a:ext cx="1703235" cy="84127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326216" y="2876887"/>
            <a:ext cx="5501003" cy="679450"/>
          </a:xfrm>
          <a:prstGeom prst="rect">
            <a:avLst/>
          </a:prstGeom>
        </p:spPr>
        <p:txBody>
          <a:bodyPr lIns="0" tIns="0" rIns="0" bIns="0" rtlCol="0" anchor="t">
            <a:spAutoFit/>
          </a:bodyPr>
          <a:lstStyle/>
          <a:p>
            <a:pPr algn="l">
              <a:lnSpc>
                <a:spcPts val="5599"/>
              </a:lnSpc>
            </a:pPr>
            <a:r>
              <a:rPr lang="en-US" sz="3999">
                <a:solidFill>
                  <a:srgbClr val="F3F6FA"/>
                </a:solidFill>
                <a:latin typeface="Alatsi Bold"/>
              </a:rPr>
              <a:t>Deep Learning Approach</a:t>
            </a:r>
          </a:p>
        </p:txBody>
      </p:sp>
      <p:grpSp>
        <p:nvGrpSpPr>
          <p:cNvPr id="13" name="Group 13"/>
          <p:cNvGrpSpPr/>
          <p:nvPr/>
        </p:nvGrpSpPr>
        <p:grpSpPr>
          <a:xfrm>
            <a:off x="387833" y="3024807"/>
            <a:ext cx="516960" cy="51696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511216" y="2996232"/>
            <a:ext cx="606556" cy="516960"/>
            <a:chOff x="0" y="0"/>
            <a:chExt cx="953670" cy="812800"/>
          </a:xfrm>
        </p:grpSpPr>
        <p:sp>
          <p:nvSpPr>
            <p:cNvPr id="17" name="Freeform 17"/>
            <p:cNvSpPr/>
            <p:nvPr/>
          </p:nvSpPr>
          <p:spPr>
            <a:xfrm>
              <a:off x="0" y="0"/>
              <a:ext cx="953670" cy="812800"/>
            </a:xfrm>
            <a:custGeom>
              <a:avLst/>
              <a:gdLst/>
              <a:ahLst/>
              <a:cxnLst/>
              <a:rect l="l" t="t" r="r" b="b"/>
              <a:pathLst>
                <a:path w="953670" h="812800">
                  <a:moveTo>
                    <a:pt x="476835" y="0"/>
                  </a:moveTo>
                  <a:cubicBezTo>
                    <a:pt x="213486" y="0"/>
                    <a:pt x="0" y="181951"/>
                    <a:pt x="0" y="406400"/>
                  </a:cubicBezTo>
                  <a:cubicBezTo>
                    <a:pt x="0" y="630849"/>
                    <a:pt x="213486" y="812800"/>
                    <a:pt x="476835" y="812800"/>
                  </a:cubicBezTo>
                  <a:cubicBezTo>
                    <a:pt x="740183" y="812800"/>
                    <a:pt x="953670" y="630849"/>
                    <a:pt x="953670" y="406400"/>
                  </a:cubicBezTo>
                  <a:cubicBezTo>
                    <a:pt x="953670" y="181951"/>
                    <a:pt x="740183" y="0"/>
                    <a:pt x="476835" y="0"/>
                  </a:cubicBezTo>
                  <a:close/>
                </a:path>
              </a:pathLst>
            </a:custGeom>
            <a:solidFill>
              <a:srgbClr val="F3F6FA"/>
            </a:solidFill>
          </p:spPr>
          <p:txBody>
            <a:bodyPr/>
            <a:lstStyle/>
            <a:p>
              <a:endParaRPr lang="en-US"/>
            </a:p>
          </p:txBody>
        </p:sp>
        <p:sp>
          <p:nvSpPr>
            <p:cNvPr id="18" name="TextBox 18"/>
            <p:cNvSpPr txBox="1"/>
            <p:nvPr/>
          </p:nvSpPr>
          <p:spPr>
            <a:xfrm>
              <a:off x="89407" y="38100"/>
              <a:ext cx="774857" cy="69850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260599" y="9061267"/>
            <a:ext cx="7105264" cy="19050"/>
          </a:xfrm>
          <a:prstGeom prst="line">
            <a:avLst/>
          </a:prstGeom>
          <a:ln w="114300" cap="flat">
            <a:solidFill>
              <a:srgbClr val="1C3F60"/>
            </a:solidFill>
            <a:prstDash val="solid"/>
            <a:headEnd type="none" w="sm" len="sm"/>
            <a:tailEnd type="none" w="sm" len="sm"/>
          </a:ln>
        </p:spPr>
        <p:txBody>
          <a:bodyPr/>
          <a:lstStyle/>
          <a:p>
            <a:endParaRPr lang="en-US"/>
          </a:p>
        </p:txBody>
      </p:sp>
      <p:sp>
        <p:nvSpPr>
          <p:cNvPr id="20" name="AutoShape 20"/>
          <p:cNvSpPr/>
          <p:nvPr/>
        </p:nvSpPr>
        <p:spPr>
          <a:xfrm>
            <a:off x="11430169" y="9061267"/>
            <a:ext cx="7105264" cy="19050"/>
          </a:xfrm>
          <a:prstGeom prst="line">
            <a:avLst/>
          </a:prstGeom>
          <a:ln w="114300" cap="flat">
            <a:solidFill>
              <a:srgbClr val="1C3F60"/>
            </a:solidFill>
            <a:prstDash val="solid"/>
            <a:headEnd type="none" w="sm" len="sm"/>
            <a:tailEnd type="none" w="sm" len="sm"/>
          </a:ln>
        </p:spPr>
        <p:txBody>
          <a:bodyPr/>
          <a:lstStyle/>
          <a:p>
            <a:endParaRPr lang="en-US"/>
          </a:p>
        </p:txBody>
      </p:sp>
      <p:grpSp>
        <p:nvGrpSpPr>
          <p:cNvPr id="21" name="Group 21"/>
          <p:cNvGrpSpPr/>
          <p:nvPr/>
        </p:nvGrpSpPr>
        <p:grpSpPr>
          <a:xfrm>
            <a:off x="15859155" y="0"/>
            <a:ext cx="1562612" cy="1673225"/>
            <a:chOff x="0" y="0"/>
            <a:chExt cx="2083482" cy="2230967"/>
          </a:xfrm>
        </p:grpSpPr>
        <p:grpSp>
          <p:nvGrpSpPr>
            <p:cNvPr id="22" name="Group 22"/>
            <p:cNvGrpSpPr/>
            <p:nvPr/>
          </p:nvGrpSpPr>
          <p:grpSpPr>
            <a:xfrm>
              <a:off x="75599" y="0"/>
              <a:ext cx="1932284" cy="2230967"/>
              <a:chOff x="0" y="0"/>
              <a:chExt cx="703982" cy="812800"/>
            </a:xfrm>
          </p:grpSpPr>
          <p:sp>
            <p:nvSpPr>
              <p:cNvPr id="23" name="Freeform 23"/>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1C3F60"/>
              </a:solidFill>
            </p:spPr>
            <p:txBody>
              <a:bodyPr/>
              <a:lstStyle/>
              <a:p>
                <a:endParaRPr lang="en-US"/>
              </a:p>
            </p:txBody>
          </p:sp>
          <p:sp>
            <p:nvSpPr>
              <p:cNvPr id="24" name="TextBox 24"/>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F3F6FA"/>
                  </a:solidFill>
                  <a:latin typeface="Open Sans Bold"/>
                </a:rPr>
                <a:t>3</a:t>
              </a:r>
            </a:p>
          </p:txBody>
        </p:sp>
      </p:grpSp>
      <p:sp>
        <p:nvSpPr>
          <p:cNvPr id="26" name="Freeform 26"/>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TextBox 27"/>
          <p:cNvSpPr txBox="1"/>
          <p:nvPr/>
        </p:nvSpPr>
        <p:spPr>
          <a:xfrm>
            <a:off x="784922" y="4149427"/>
            <a:ext cx="5499127" cy="530860"/>
          </a:xfrm>
          <a:prstGeom prst="rect">
            <a:avLst/>
          </a:prstGeom>
        </p:spPr>
        <p:txBody>
          <a:bodyPr lIns="0" tIns="0" rIns="0" bIns="0" rtlCol="0" anchor="t">
            <a:spAutoFit/>
          </a:bodyPr>
          <a:lstStyle/>
          <a:p>
            <a:pPr algn="l">
              <a:lnSpc>
                <a:spcPts val="4339"/>
              </a:lnSpc>
            </a:pPr>
            <a:r>
              <a:rPr lang="en-US" sz="3099">
                <a:solidFill>
                  <a:srgbClr val="F3F6FA"/>
                </a:solidFill>
                <a:latin typeface="Alatsi Bold"/>
              </a:rPr>
              <a:t>Challenges and Motivation</a:t>
            </a:r>
          </a:p>
        </p:txBody>
      </p:sp>
      <p:grpSp>
        <p:nvGrpSpPr>
          <p:cNvPr id="28" name="Group 28"/>
          <p:cNvGrpSpPr/>
          <p:nvPr/>
        </p:nvGrpSpPr>
        <p:grpSpPr>
          <a:xfrm>
            <a:off x="301455" y="3840481"/>
            <a:ext cx="287055" cy="28705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301455" y="4304667"/>
            <a:ext cx="287055" cy="28705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975633" y="3699205"/>
            <a:ext cx="5499127" cy="530860"/>
          </a:xfrm>
          <a:prstGeom prst="rect">
            <a:avLst/>
          </a:prstGeom>
        </p:spPr>
        <p:txBody>
          <a:bodyPr lIns="0" tIns="0" rIns="0" bIns="0" rtlCol="0" anchor="t">
            <a:spAutoFit/>
          </a:bodyPr>
          <a:lstStyle/>
          <a:p>
            <a:pPr algn="l">
              <a:lnSpc>
                <a:spcPts val="4339"/>
              </a:lnSpc>
            </a:pPr>
            <a:r>
              <a:rPr lang="en-US" sz="3099">
                <a:solidFill>
                  <a:srgbClr val="F3F6FA"/>
                </a:solidFill>
                <a:latin typeface="Alatsi Bold"/>
              </a:rPr>
              <a:t>Deep Learning for Prediction</a:t>
            </a:r>
          </a:p>
        </p:txBody>
      </p:sp>
      <p:sp>
        <p:nvSpPr>
          <p:cNvPr id="35" name="TextBox 35"/>
          <p:cNvSpPr txBox="1"/>
          <p:nvPr/>
        </p:nvSpPr>
        <p:spPr>
          <a:xfrm>
            <a:off x="6975633" y="4163390"/>
            <a:ext cx="5499127" cy="530860"/>
          </a:xfrm>
          <a:prstGeom prst="rect">
            <a:avLst/>
          </a:prstGeom>
        </p:spPr>
        <p:txBody>
          <a:bodyPr lIns="0" tIns="0" rIns="0" bIns="0" rtlCol="0" anchor="t">
            <a:spAutoFit/>
          </a:bodyPr>
          <a:lstStyle/>
          <a:p>
            <a:pPr algn="l">
              <a:lnSpc>
                <a:spcPts val="4339"/>
              </a:lnSpc>
            </a:pPr>
            <a:r>
              <a:rPr lang="en-US" sz="3099" dirty="0">
                <a:solidFill>
                  <a:srgbClr val="F3F6FA"/>
                </a:solidFill>
                <a:latin typeface="Alatsi Bold"/>
              </a:rPr>
              <a:t> Pre-trained Model</a:t>
            </a:r>
          </a:p>
        </p:txBody>
      </p:sp>
      <p:grpSp>
        <p:nvGrpSpPr>
          <p:cNvPr id="36" name="Group 36"/>
          <p:cNvGrpSpPr/>
          <p:nvPr/>
        </p:nvGrpSpPr>
        <p:grpSpPr>
          <a:xfrm>
            <a:off x="6492166" y="3854445"/>
            <a:ext cx="287055" cy="28705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6492166" y="4318630"/>
            <a:ext cx="287055" cy="28705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2" name="TextBox 42"/>
          <p:cNvSpPr txBox="1"/>
          <p:nvPr/>
        </p:nvSpPr>
        <p:spPr>
          <a:xfrm>
            <a:off x="6975633" y="4618050"/>
            <a:ext cx="5499127" cy="530860"/>
          </a:xfrm>
          <a:prstGeom prst="rect">
            <a:avLst/>
          </a:prstGeom>
        </p:spPr>
        <p:txBody>
          <a:bodyPr lIns="0" tIns="0" rIns="0" bIns="0" rtlCol="0" anchor="t">
            <a:spAutoFit/>
          </a:bodyPr>
          <a:lstStyle/>
          <a:p>
            <a:pPr algn="l">
              <a:lnSpc>
                <a:spcPts val="4339"/>
              </a:lnSpc>
            </a:pPr>
            <a:r>
              <a:rPr lang="en-US" sz="3099" dirty="0">
                <a:solidFill>
                  <a:srgbClr val="F3F6FA"/>
                </a:solidFill>
                <a:latin typeface="Alatsi Bold"/>
              </a:rPr>
              <a:t>Custom Model Architecture</a:t>
            </a:r>
          </a:p>
        </p:txBody>
      </p:sp>
      <p:grpSp>
        <p:nvGrpSpPr>
          <p:cNvPr id="43" name="Group 43"/>
          <p:cNvGrpSpPr/>
          <p:nvPr/>
        </p:nvGrpSpPr>
        <p:grpSpPr>
          <a:xfrm>
            <a:off x="6492166" y="4773290"/>
            <a:ext cx="287055" cy="287055"/>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13189169" y="2761963"/>
            <a:ext cx="4871122" cy="3065886"/>
            <a:chOff x="0" y="0"/>
            <a:chExt cx="1282929" cy="807476"/>
          </a:xfrm>
        </p:grpSpPr>
        <p:sp>
          <p:nvSpPr>
            <p:cNvPr id="47" name="Freeform 47"/>
            <p:cNvSpPr/>
            <p:nvPr/>
          </p:nvSpPr>
          <p:spPr>
            <a:xfrm>
              <a:off x="0" y="0"/>
              <a:ext cx="1282929" cy="807476"/>
            </a:xfrm>
            <a:custGeom>
              <a:avLst/>
              <a:gdLst/>
              <a:ahLst/>
              <a:cxnLst/>
              <a:rect l="l" t="t" r="r" b="b"/>
              <a:pathLst>
                <a:path w="1282929" h="807476">
                  <a:moveTo>
                    <a:pt x="81057" y="0"/>
                  </a:moveTo>
                  <a:lnTo>
                    <a:pt x="1201872" y="0"/>
                  </a:lnTo>
                  <a:cubicBezTo>
                    <a:pt x="1223370" y="0"/>
                    <a:pt x="1243987" y="8540"/>
                    <a:pt x="1259188" y="23741"/>
                  </a:cubicBezTo>
                  <a:cubicBezTo>
                    <a:pt x="1274389" y="38942"/>
                    <a:pt x="1282929" y="59559"/>
                    <a:pt x="1282929" y="81057"/>
                  </a:cubicBezTo>
                  <a:lnTo>
                    <a:pt x="1282929" y="726419"/>
                  </a:lnTo>
                  <a:cubicBezTo>
                    <a:pt x="1282929" y="771186"/>
                    <a:pt x="1246639" y="807476"/>
                    <a:pt x="1201872" y="807476"/>
                  </a:cubicBezTo>
                  <a:lnTo>
                    <a:pt x="81057" y="807476"/>
                  </a:lnTo>
                  <a:cubicBezTo>
                    <a:pt x="59559" y="807476"/>
                    <a:pt x="38942" y="798936"/>
                    <a:pt x="23741" y="783735"/>
                  </a:cubicBezTo>
                  <a:cubicBezTo>
                    <a:pt x="8540" y="768534"/>
                    <a:pt x="0" y="747917"/>
                    <a:pt x="0" y="726419"/>
                  </a:cubicBezTo>
                  <a:lnTo>
                    <a:pt x="0" y="81057"/>
                  </a:lnTo>
                  <a:cubicBezTo>
                    <a:pt x="0" y="36290"/>
                    <a:pt x="36290" y="0"/>
                    <a:pt x="81057" y="0"/>
                  </a:cubicBezTo>
                  <a:close/>
                </a:path>
              </a:pathLst>
            </a:custGeom>
            <a:solidFill>
              <a:srgbClr val="1C3F60"/>
            </a:solidFill>
          </p:spPr>
          <p:txBody>
            <a:bodyPr/>
            <a:lstStyle/>
            <a:p>
              <a:endParaRPr lang="en-US"/>
            </a:p>
          </p:txBody>
        </p:sp>
        <p:sp>
          <p:nvSpPr>
            <p:cNvPr id="48" name="TextBox 48"/>
            <p:cNvSpPr txBox="1"/>
            <p:nvPr/>
          </p:nvSpPr>
          <p:spPr>
            <a:xfrm>
              <a:off x="0" y="-38100"/>
              <a:ext cx="1282929" cy="845576"/>
            </a:xfrm>
            <a:prstGeom prst="rect">
              <a:avLst/>
            </a:prstGeom>
          </p:spPr>
          <p:txBody>
            <a:bodyPr lIns="50800" tIns="50800" rIns="50800" bIns="50800" rtlCol="0" anchor="ctr"/>
            <a:lstStyle/>
            <a:p>
              <a:pPr algn="ctr">
                <a:lnSpc>
                  <a:spcPts val="2659"/>
                </a:lnSpc>
              </a:pPr>
              <a:endParaRPr/>
            </a:p>
          </p:txBody>
        </p:sp>
      </p:grpSp>
      <p:sp>
        <p:nvSpPr>
          <p:cNvPr id="49" name="TextBox 49"/>
          <p:cNvSpPr txBox="1"/>
          <p:nvPr/>
        </p:nvSpPr>
        <p:spPr>
          <a:xfrm>
            <a:off x="14155136" y="2860547"/>
            <a:ext cx="5501003" cy="679450"/>
          </a:xfrm>
          <a:prstGeom prst="rect">
            <a:avLst/>
          </a:prstGeom>
        </p:spPr>
        <p:txBody>
          <a:bodyPr lIns="0" tIns="0" rIns="0" bIns="0" rtlCol="0" anchor="t">
            <a:spAutoFit/>
          </a:bodyPr>
          <a:lstStyle/>
          <a:p>
            <a:pPr algn="l">
              <a:lnSpc>
                <a:spcPts val="5599"/>
              </a:lnSpc>
            </a:pPr>
            <a:r>
              <a:rPr lang="en-US" sz="3999" dirty="0">
                <a:solidFill>
                  <a:srgbClr val="F3F6FA"/>
                </a:solidFill>
                <a:latin typeface="Alatsi Bold"/>
              </a:rPr>
              <a:t>Model Training</a:t>
            </a:r>
          </a:p>
        </p:txBody>
      </p:sp>
      <p:grpSp>
        <p:nvGrpSpPr>
          <p:cNvPr id="50" name="Group 50"/>
          <p:cNvGrpSpPr/>
          <p:nvPr/>
        </p:nvGrpSpPr>
        <p:grpSpPr>
          <a:xfrm>
            <a:off x="13340136" y="2979892"/>
            <a:ext cx="606556" cy="516960"/>
            <a:chOff x="0" y="0"/>
            <a:chExt cx="953670" cy="812800"/>
          </a:xfrm>
        </p:grpSpPr>
        <p:sp>
          <p:nvSpPr>
            <p:cNvPr id="51" name="Freeform 51"/>
            <p:cNvSpPr/>
            <p:nvPr/>
          </p:nvSpPr>
          <p:spPr>
            <a:xfrm>
              <a:off x="0" y="0"/>
              <a:ext cx="953670" cy="812800"/>
            </a:xfrm>
            <a:custGeom>
              <a:avLst/>
              <a:gdLst/>
              <a:ahLst/>
              <a:cxnLst/>
              <a:rect l="l" t="t" r="r" b="b"/>
              <a:pathLst>
                <a:path w="953670" h="812800">
                  <a:moveTo>
                    <a:pt x="476835" y="0"/>
                  </a:moveTo>
                  <a:cubicBezTo>
                    <a:pt x="213486" y="0"/>
                    <a:pt x="0" y="181951"/>
                    <a:pt x="0" y="406400"/>
                  </a:cubicBezTo>
                  <a:cubicBezTo>
                    <a:pt x="0" y="630849"/>
                    <a:pt x="213486" y="812800"/>
                    <a:pt x="476835" y="812800"/>
                  </a:cubicBezTo>
                  <a:cubicBezTo>
                    <a:pt x="740183" y="812800"/>
                    <a:pt x="953670" y="630849"/>
                    <a:pt x="953670" y="406400"/>
                  </a:cubicBezTo>
                  <a:cubicBezTo>
                    <a:pt x="953670" y="181951"/>
                    <a:pt x="740183" y="0"/>
                    <a:pt x="476835" y="0"/>
                  </a:cubicBezTo>
                  <a:close/>
                </a:path>
              </a:pathLst>
            </a:custGeom>
            <a:solidFill>
              <a:srgbClr val="F3F6FA"/>
            </a:solidFill>
          </p:spPr>
          <p:txBody>
            <a:bodyPr/>
            <a:lstStyle/>
            <a:p>
              <a:endParaRPr lang="en-US"/>
            </a:p>
          </p:txBody>
        </p:sp>
        <p:sp>
          <p:nvSpPr>
            <p:cNvPr id="52" name="TextBox 52"/>
            <p:cNvSpPr txBox="1"/>
            <p:nvPr/>
          </p:nvSpPr>
          <p:spPr>
            <a:xfrm>
              <a:off x="89407" y="38100"/>
              <a:ext cx="774857" cy="698500"/>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13804553" y="3682865"/>
            <a:ext cx="5499127" cy="530860"/>
          </a:xfrm>
          <a:prstGeom prst="rect">
            <a:avLst/>
          </a:prstGeom>
        </p:spPr>
        <p:txBody>
          <a:bodyPr lIns="0" tIns="0" rIns="0" bIns="0" rtlCol="0" anchor="t">
            <a:spAutoFit/>
          </a:bodyPr>
          <a:lstStyle/>
          <a:p>
            <a:pPr algn="l">
              <a:lnSpc>
                <a:spcPts val="4339"/>
              </a:lnSpc>
            </a:pPr>
            <a:r>
              <a:rPr lang="en-US" sz="3099" dirty="0">
                <a:solidFill>
                  <a:srgbClr val="F3F6FA"/>
                </a:solidFill>
                <a:latin typeface="Alatsi Bold"/>
              </a:rPr>
              <a:t>LORA for Fine-tuning </a:t>
            </a:r>
          </a:p>
        </p:txBody>
      </p:sp>
      <p:sp>
        <p:nvSpPr>
          <p:cNvPr id="54" name="TextBox 54"/>
          <p:cNvSpPr txBox="1"/>
          <p:nvPr/>
        </p:nvSpPr>
        <p:spPr>
          <a:xfrm>
            <a:off x="13804553" y="4147050"/>
            <a:ext cx="5499127" cy="530860"/>
          </a:xfrm>
          <a:prstGeom prst="rect">
            <a:avLst/>
          </a:prstGeom>
        </p:spPr>
        <p:txBody>
          <a:bodyPr lIns="0" tIns="0" rIns="0" bIns="0" rtlCol="0" anchor="t">
            <a:spAutoFit/>
          </a:bodyPr>
          <a:lstStyle/>
          <a:p>
            <a:pPr algn="l">
              <a:lnSpc>
                <a:spcPts val="4339"/>
              </a:lnSpc>
            </a:pPr>
            <a:r>
              <a:rPr lang="en-US" sz="3099" dirty="0">
                <a:solidFill>
                  <a:srgbClr val="F3F6FA"/>
                </a:solidFill>
                <a:latin typeface="Alatsi Bold"/>
              </a:rPr>
              <a:t>Training Sequences</a:t>
            </a:r>
          </a:p>
        </p:txBody>
      </p:sp>
      <p:grpSp>
        <p:nvGrpSpPr>
          <p:cNvPr id="55" name="Group 55"/>
          <p:cNvGrpSpPr/>
          <p:nvPr/>
        </p:nvGrpSpPr>
        <p:grpSpPr>
          <a:xfrm>
            <a:off x="13321086" y="3838105"/>
            <a:ext cx="287055" cy="287055"/>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57" name="TextBox 5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13321086" y="4302290"/>
            <a:ext cx="287055" cy="287055"/>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60" name="TextBox 6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13804553" y="4601710"/>
            <a:ext cx="5499127" cy="530860"/>
          </a:xfrm>
          <a:prstGeom prst="rect">
            <a:avLst/>
          </a:prstGeom>
        </p:spPr>
        <p:txBody>
          <a:bodyPr lIns="0" tIns="0" rIns="0" bIns="0" rtlCol="0" anchor="t">
            <a:spAutoFit/>
          </a:bodyPr>
          <a:lstStyle/>
          <a:p>
            <a:pPr algn="l">
              <a:lnSpc>
                <a:spcPts val="4339"/>
              </a:lnSpc>
            </a:pPr>
            <a:r>
              <a:rPr lang="en-US" sz="3099" dirty="0">
                <a:solidFill>
                  <a:srgbClr val="F3F6FA"/>
                </a:solidFill>
                <a:latin typeface="Alatsi Bold"/>
              </a:rPr>
              <a:t>Training Results</a:t>
            </a:r>
          </a:p>
        </p:txBody>
      </p:sp>
      <p:grpSp>
        <p:nvGrpSpPr>
          <p:cNvPr id="62" name="Group 62"/>
          <p:cNvGrpSpPr/>
          <p:nvPr/>
        </p:nvGrpSpPr>
        <p:grpSpPr>
          <a:xfrm>
            <a:off x="13321086" y="4756950"/>
            <a:ext cx="287055" cy="28705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64" name="TextBox 6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5" name="TextBox 65"/>
          <p:cNvSpPr txBox="1"/>
          <p:nvPr/>
        </p:nvSpPr>
        <p:spPr>
          <a:xfrm>
            <a:off x="13814078" y="5015430"/>
            <a:ext cx="5499127" cy="530860"/>
          </a:xfrm>
          <a:prstGeom prst="rect">
            <a:avLst/>
          </a:prstGeom>
        </p:spPr>
        <p:txBody>
          <a:bodyPr lIns="0" tIns="0" rIns="0" bIns="0" rtlCol="0" anchor="t">
            <a:spAutoFit/>
          </a:bodyPr>
          <a:lstStyle/>
          <a:p>
            <a:pPr algn="l">
              <a:lnSpc>
                <a:spcPts val="4339"/>
              </a:lnSpc>
            </a:pPr>
            <a:r>
              <a:rPr lang="en-US" sz="3099">
                <a:solidFill>
                  <a:srgbClr val="F3F6FA"/>
                </a:solidFill>
                <a:latin typeface="Alatsi Bold"/>
              </a:rPr>
              <a:t>Conclusion</a:t>
            </a:r>
          </a:p>
        </p:txBody>
      </p:sp>
      <p:grpSp>
        <p:nvGrpSpPr>
          <p:cNvPr id="66" name="Group 66"/>
          <p:cNvGrpSpPr/>
          <p:nvPr/>
        </p:nvGrpSpPr>
        <p:grpSpPr>
          <a:xfrm>
            <a:off x="13330611" y="5170670"/>
            <a:ext cx="287055" cy="28705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9" name="TextBox 69"/>
          <p:cNvSpPr txBox="1"/>
          <p:nvPr/>
        </p:nvSpPr>
        <p:spPr>
          <a:xfrm>
            <a:off x="5702946" y="8785093"/>
            <a:ext cx="6882108" cy="533299"/>
          </a:xfrm>
          <a:prstGeom prst="rect">
            <a:avLst/>
          </a:prstGeom>
        </p:spPr>
        <p:txBody>
          <a:bodyPr lIns="0" tIns="0" rIns="0" bIns="0" rtlCol="0" anchor="t">
            <a:spAutoFit/>
          </a:bodyPr>
          <a:lstStyle/>
          <a:p>
            <a:pPr algn="ctr">
              <a:lnSpc>
                <a:spcPts val="4376"/>
              </a:lnSpc>
            </a:pPr>
            <a:r>
              <a:rPr lang="en-US" sz="3126" dirty="0">
                <a:solidFill>
                  <a:srgbClr val="F3F6FA"/>
                </a:solidFill>
                <a:latin typeface="Alatsi Bold"/>
              </a:rPr>
              <a:t>Tel Aviv University | 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028700" y="866775"/>
            <a:ext cx="16230600" cy="2955926"/>
          </a:xfrm>
          <a:prstGeom prst="rect">
            <a:avLst/>
          </a:prstGeom>
        </p:spPr>
        <p:txBody>
          <a:bodyPr lIns="0" tIns="0" rIns="0" bIns="0" rtlCol="0" anchor="t">
            <a:spAutoFit/>
          </a:bodyPr>
          <a:lstStyle/>
          <a:p>
            <a:pPr algn="ctr">
              <a:lnSpc>
                <a:spcPts val="11899"/>
              </a:lnSpc>
            </a:pPr>
            <a:r>
              <a:rPr lang="en-US" sz="8499">
                <a:solidFill>
                  <a:srgbClr val="F3F6FA"/>
                </a:solidFill>
                <a:latin typeface="Alatsi Bold"/>
              </a:rPr>
              <a:t> TISSUE STIFFNESS</a:t>
            </a:r>
          </a:p>
          <a:p>
            <a:pPr algn="ctr">
              <a:lnSpc>
                <a:spcPts val="11899"/>
              </a:lnSpc>
            </a:pPr>
            <a:endParaRPr lang="en-US" sz="8499">
              <a:solidFill>
                <a:srgbClr val="F3F6FA"/>
              </a:solidFill>
              <a:latin typeface="Alatsi Bold"/>
            </a:endParaRPr>
          </a:p>
        </p:txBody>
      </p:sp>
      <p:grpSp>
        <p:nvGrpSpPr>
          <p:cNvPr id="3" name="Group 3"/>
          <p:cNvGrpSpPr/>
          <p:nvPr/>
        </p:nvGrpSpPr>
        <p:grpSpPr>
          <a:xfrm>
            <a:off x="1704735" y="3085639"/>
            <a:ext cx="15516465" cy="6215922"/>
            <a:chOff x="0" y="0"/>
            <a:chExt cx="20688620" cy="8287896"/>
          </a:xfrm>
        </p:grpSpPr>
        <p:grpSp>
          <p:nvGrpSpPr>
            <p:cNvPr id="4" name="Group 4"/>
            <p:cNvGrpSpPr/>
            <p:nvPr/>
          </p:nvGrpSpPr>
          <p:grpSpPr>
            <a:xfrm>
              <a:off x="0" y="0"/>
              <a:ext cx="1473815" cy="14738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130580"/>
              <a:ext cx="1473815" cy="1117405"/>
            </a:xfrm>
            <a:prstGeom prst="rect">
              <a:avLst/>
            </a:prstGeom>
          </p:spPr>
          <p:txBody>
            <a:bodyPr lIns="0" tIns="0" rIns="0" bIns="0" rtlCol="0" anchor="t">
              <a:spAutoFit/>
            </a:bodyPr>
            <a:lstStyle/>
            <a:p>
              <a:pPr algn="ctr">
                <a:lnSpc>
                  <a:spcPts val="7048"/>
                </a:lnSpc>
              </a:pPr>
              <a:r>
                <a:rPr lang="en-US" sz="5034">
                  <a:solidFill>
                    <a:srgbClr val="1C3F60"/>
                  </a:solidFill>
                  <a:latin typeface="Alatsi Bold"/>
                </a:rPr>
                <a:t>1</a:t>
              </a:r>
            </a:p>
          </p:txBody>
        </p:sp>
        <p:grpSp>
          <p:nvGrpSpPr>
            <p:cNvPr id="8" name="Group 8"/>
            <p:cNvGrpSpPr/>
            <p:nvPr/>
          </p:nvGrpSpPr>
          <p:grpSpPr>
            <a:xfrm>
              <a:off x="0" y="2742037"/>
              <a:ext cx="1473815" cy="14738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2872617"/>
              <a:ext cx="1473815" cy="1117405"/>
            </a:xfrm>
            <a:prstGeom prst="rect">
              <a:avLst/>
            </a:prstGeom>
          </p:spPr>
          <p:txBody>
            <a:bodyPr lIns="0" tIns="0" rIns="0" bIns="0" rtlCol="0" anchor="t">
              <a:spAutoFit/>
            </a:bodyPr>
            <a:lstStyle/>
            <a:p>
              <a:pPr algn="ctr">
                <a:lnSpc>
                  <a:spcPts val="7048"/>
                </a:lnSpc>
              </a:pPr>
              <a:r>
                <a:rPr lang="en-US" sz="5034">
                  <a:solidFill>
                    <a:srgbClr val="1C3F60"/>
                  </a:solidFill>
                  <a:latin typeface="Alatsi Bold"/>
                </a:rPr>
                <a:t>2</a:t>
              </a:r>
            </a:p>
          </p:txBody>
        </p:sp>
        <p:grpSp>
          <p:nvGrpSpPr>
            <p:cNvPr id="12" name="Group 12"/>
            <p:cNvGrpSpPr/>
            <p:nvPr/>
          </p:nvGrpSpPr>
          <p:grpSpPr>
            <a:xfrm>
              <a:off x="0" y="5484075"/>
              <a:ext cx="1473815" cy="147381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5614654"/>
              <a:ext cx="1473815" cy="1117405"/>
            </a:xfrm>
            <a:prstGeom prst="rect">
              <a:avLst/>
            </a:prstGeom>
          </p:spPr>
          <p:txBody>
            <a:bodyPr lIns="0" tIns="0" rIns="0" bIns="0" rtlCol="0" anchor="t">
              <a:spAutoFit/>
            </a:bodyPr>
            <a:lstStyle/>
            <a:p>
              <a:pPr algn="ctr">
                <a:lnSpc>
                  <a:spcPts val="7048"/>
                </a:lnSpc>
              </a:pPr>
              <a:r>
                <a:rPr lang="en-US" sz="5034">
                  <a:solidFill>
                    <a:srgbClr val="1C3F60"/>
                  </a:solidFill>
                  <a:latin typeface="Alatsi Bold"/>
                </a:rPr>
                <a:t>3</a:t>
              </a:r>
            </a:p>
          </p:txBody>
        </p:sp>
        <p:sp>
          <p:nvSpPr>
            <p:cNvPr id="16" name="TextBox 16"/>
            <p:cNvSpPr txBox="1"/>
            <p:nvPr/>
          </p:nvSpPr>
          <p:spPr>
            <a:xfrm>
              <a:off x="1711697" y="-63120"/>
              <a:ext cx="18976923" cy="2143398"/>
            </a:xfrm>
            <a:prstGeom prst="rect">
              <a:avLst/>
            </a:prstGeom>
          </p:spPr>
          <p:txBody>
            <a:bodyPr lIns="0" tIns="0" rIns="0" bIns="0" rtlCol="0" anchor="t">
              <a:spAutoFit/>
            </a:bodyPr>
            <a:lstStyle/>
            <a:p>
              <a:pPr algn="l">
                <a:lnSpc>
                  <a:spcPts val="4322"/>
                </a:lnSpc>
              </a:pPr>
              <a:r>
                <a:rPr lang="en-US" sz="3087">
                  <a:solidFill>
                    <a:srgbClr val="F3F6FA"/>
                  </a:solidFill>
                  <a:latin typeface="Alatsi Bold"/>
                </a:rPr>
                <a:t>Tissue stiffness, a crucial biomechanical property, quantifies a tissue's resistance to deformation under applied force. </a:t>
              </a:r>
              <a:r>
                <a:rPr lang="en-US" sz="3087" dirty="0">
                  <a:solidFill>
                    <a:srgbClr val="F3F6FA"/>
                  </a:solidFill>
                  <a:latin typeface="Alatsi Bold"/>
                </a:rPr>
                <a:t>This intrinsic characteristic significantly impacts cellular and organ function.</a:t>
              </a:r>
            </a:p>
          </p:txBody>
        </p:sp>
        <p:sp>
          <p:nvSpPr>
            <p:cNvPr id="17" name="TextBox 17"/>
            <p:cNvSpPr txBox="1"/>
            <p:nvPr/>
          </p:nvSpPr>
          <p:spPr>
            <a:xfrm>
              <a:off x="1711697" y="2677140"/>
              <a:ext cx="18976923" cy="2143398"/>
            </a:xfrm>
            <a:prstGeom prst="rect">
              <a:avLst/>
            </a:prstGeom>
          </p:spPr>
          <p:txBody>
            <a:bodyPr lIns="0" tIns="0" rIns="0" bIns="0" rtlCol="0" anchor="t">
              <a:spAutoFit/>
            </a:bodyPr>
            <a:lstStyle/>
            <a:p>
              <a:pPr algn="l">
                <a:lnSpc>
                  <a:spcPts val="4322"/>
                </a:lnSpc>
              </a:pPr>
              <a:r>
                <a:rPr lang="en-US" sz="3087">
                  <a:solidFill>
                    <a:srgbClr val="F3F6FA"/>
                  </a:solidFill>
                  <a:latin typeface="Alatsi Bold"/>
                </a:rPr>
                <a:t>The stiffness of a tissue environment impacts how cells behave. It can influence how cells move around (migration), how they attach to surfaces (adhesion), and even how they specialize (differentiation).</a:t>
              </a:r>
            </a:p>
          </p:txBody>
        </p:sp>
        <p:sp>
          <p:nvSpPr>
            <p:cNvPr id="18" name="TextBox 18"/>
            <p:cNvSpPr txBox="1"/>
            <p:nvPr/>
          </p:nvSpPr>
          <p:spPr>
            <a:xfrm>
              <a:off x="1711697" y="5417400"/>
              <a:ext cx="18976923" cy="2870497"/>
            </a:xfrm>
            <a:prstGeom prst="rect">
              <a:avLst/>
            </a:prstGeom>
          </p:spPr>
          <p:txBody>
            <a:bodyPr lIns="0" tIns="0" rIns="0" bIns="0" rtlCol="0" anchor="t">
              <a:spAutoFit/>
            </a:bodyPr>
            <a:lstStyle/>
            <a:p>
              <a:pPr algn="l">
                <a:lnSpc>
                  <a:spcPts val="4322"/>
                </a:lnSpc>
              </a:pPr>
              <a:r>
                <a:rPr lang="en-US" sz="3087">
                  <a:solidFill>
                    <a:srgbClr val="F3F6FA"/>
                  </a:solidFill>
                  <a:latin typeface="Alatsi Bold"/>
                </a:rPr>
                <a:t>Changes in tissue stiffness are associated with various diseases. In cancer, for example, stiffer tumor environments might promote tumor growth and spread. Understanding this connection could lead to new diagnostic and treatment strategies.</a:t>
              </a:r>
            </a:p>
          </p:txBody>
        </p:sp>
      </p:grpSp>
      <p:grpSp>
        <p:nvGrpSpPr>
          <p:cNvPr id="19" name="Group 19"/>
          <p:cNvGrpSpPr/>
          <p:nvPr/>
        </p:nvGrpSpPr>
        <p:grpSpPr>
          <a:xfrm>
            <a:off x="627362" y="0"/>
            <a:ext cx="937061" cy="10287000"/>
            <a:chOff x="0" y="0"/>
            <a:chExt cx="246798" cy="2709333"/>
          </a:xfrm>
        </p:grpSpPr>
        <p:sp>
          <p:nvSpPr>
            <p:cNvPr id="20" name="Freeform 20"/>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21" name="TextBox 21"/>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F3F6FA"/>
                </a:solidFill>
                <a:latin typeface="Alatsi Bold"/>
              </a:rPr>
              <a:t>Larana University | 2024</a:t>
            </a:r>
          </a:p>
        </p:txBody>
      </p:sp>
      <p:sp>
        <p:nvSpPr>
          <p:cNvPr id="23" name="AutoShape 23"/>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24" name="AutoShape 24"/>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25" name="Group 25"/>
          <p:cNvGrpSpPr/>
          <p:nvPr/>
        </p:nvGrpSpPr>
        <p:grpSpPr>
          <a:xfrm>
            <a:off x="15859155" y="0"/>
            <a:ext cx="1562612" cy="1673225"/>
            <a:chOff x="0" y="0"/>
            <a:chExt cx="2083482" cy="2230967"/>
          </a:xfrm>
        </p:grpSpPr>
        <p:grpSp>
          <p:nvGrpSpPr>
            <p:cNvPr id="26" name="Group 26"/>
            <p:cNvGrpSpPr/>
            <p:nvPr/>
          </p:nvGrpSpPr>
          <p:grpSpPr>
            <a:xfrm>
              <a:off x="75599" y="0"/>
              <a:ext cx="1932284" cy="2230967"/>
              <a:chOff x="0" y="0"/>
              <a:chExt cx="703982" cy="812800"/>
            </a:xfrm>
          </p:grpSpPr>
          <p:sp>
            <p:nvSpPr>
              <p:cNvPr id="27" name="Freeform 2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28" name="TextBox 2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1C3F60"/>
                  </a:solidFill>
                  <a:latin typeface="Open Sans Bold"/>
                </a:rPr>
                <a:t>4</a:t>
              </a:r>
            </a:p>
          </p:txBody>
        </p:sp>
      </p:grpSp>
      <p:sp>
        <p:nvSpPr>
          <p:cNvPr id="30" name="Freeform 30"/>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31"/>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6461149" y="554952"/>
            <a:ext cx="5807628" cy="506172"/>
          </a:xfrm>
          <a:prstGeom prst="rect">
            <a:avLst/>
          </a:prstGeom>
        </p:spPr>
        <p:txBody>
          <a:bodyPr lIns="0" tIns="0" rIns="0" bIns="0" rtlCol="0" anchor="t">
            <a:spAutoFit/>
          </a:bodyPr>
          <a:lstStyle/>
          <a:p>
            <a:pPr algn="ctr">
              <a:lnSpc>
                <a:spcPts val="4145"/>
              </a:lnSpc>
            </a:pPr>
            <a:r>
              <a:rPr lang="en-US" sz="2960">
                <a:solidFill>
                  <a:srgbClr val="F3F6FA"/>
                </a:solidFill>
                <a:latin typeface="Alatsi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615473" y="1334006"/>
            <a:ext cx="16672527" cy="2955926"/>
          </a:xfrm>
          <a:prstGeom prst="rect">
            <a:avLst/>
          </a:prstGeom>
        </p:spPr>
        <p:txBody>
          <a:bodyPr lIns="0" tIns="0" rIns="0" bIns="0" rtlCol="0" anchor="t">
            <a:spAutoFit/>
          </a:bodyPr>
          <a:lstStyle/>
          <a:p>
            <a:pPr algn="ctr">
              <a:lnSpc>
                <a:spcPts val="11899"/>
              </a:lnSpc>
            </a:pPr>
            <a:r>
              <a:rPr lang="en-US" sz="8499">
                <a:solidFill>
                  <a:srgbClr val="F3F6FA"/>
                </a:solidFill>
                <a:latin typeface="Alatsi Bold"/>
              </a:rPr>
              <a:t>STIFFNESS MEASURING CHALLENGES </a:t>
            </a:r>
          </a:p>
          <a:p>
            <a:pPr algn="ctr">
              <a:lnSpc>
                <a:spcPts val="11899"/>
              </a:lnSpc>
            </a:pPr>
            <a:endParaRPr lang="en-US" sz="8499">
              <a:solidFill>
                <a:srgbClr val="F3F6FA"/>
              </a:solidFill>
              <a:latin typeface="Alatsi Bold"/>
            </a:endParaRPr>
          </a:p>
        </p:txBody>
      </p:sp>
      <p:grpSp>
        <p:nvGrpSpPr>
          <p:cNvPr id="3" name="Group 3"/>
          <p:cNvGrpSpPr/>
          <p:nvPr/>
        </p:nvGrpSpPr>
        <p:grpSpPr>
          <a:xfrm>
            <a:off x="1704735" y="3085639"/>
            <a:ext cx="10564043" cy="6761246"/>
            <a:chOff x="0" y="0"/>
            <a:chExt cx="14085390" cy="9014995"/>
          </a:xfrm>
        </p:grpSpPr>
        <p:grpSp>
          <p:nvGrpSpPr>
            <p:cNvPr id="4" name="Group 4"/>
            <p:cNvGrpSpPr/>
            <p:nvPr/>
          </p:nvGrpSpPr>
          <p:grpSpPr>
            <a:xfrm>
              <a:off x="0" y="0"/>
              <a:ext cx="1003414" cy="1473815"/>
              <a:chOff x="0" y="0"/>
              <a:chExt cx="553377" cy="812800"/>
            </a:xfrm>
          </p:grpSpPr>
          <p:sp>
            <p:nvSpPr>
              <p:cNvPr id="5" name="Freeform 5"/>
              <p:cNvSpPr/>
              <p:nvPr/>
            </p:nvSpPr>
            <p:spPr>
              <a:xfrm>
                <a:off x="0" y="0"/>
                <a:ext cx="553377" cy="812800"/>
              </a:xfrm>
              <a:custGeom>
                <a:avLst/>
                <a:gdLst/>
                <a:ahLst/>
                <a:cxnLst/>
                <a:rect l="l" t="t" r="r" b="b"/>
                <a:pathLst>
                  <a:path w="553377" h="812800">
                    <a:moveTo>
                      <a:pt x="276688" y="0"/>
                    </a:moveTo>
                    <a:cubicBezTo>
                      <a:pt x="123878" y="0"/>
                      <a:pt x="0" y="181951"/>
                      <a:pt x="0" y="406400"/>
                    </a:cubicBezTo>
                    <a:cubicBezTo>
                      <a:pt x="0" y="630849"/>
                      <a:pt x="123878" y="812800"/>
                      <a:pt x="276688" y="812800"/>
                    </a:cubicBezTo>
                    <a:cubicBezTo>
                      <a:pt x="429499" y="812800"/>
                      <a:pt x="553377" y="630849"/>
                      <a:pt x="553377" y="406400"/>
                    </a:cubicBezTo>
                    <a:cubicBezTo>
                      <a:pt x="553377" y="181951"/>
                      <a:pt x="429499" y="0"/>
                      <a:pt x="276688" y="0"/>
                    </a:cubicBezTo>
                    <a:close/>
                  </a:path>
                </a:pathLst>
              </a:custGeom>
              <a:solidFill>
                <a:srgbClr val="F3F6FA"/>
              </a:solidFill>
            </p:spPr>
            <p:txBody>
              <a:bodyPr/>
              <a:lstStyle/>
              <a:p>
                <a:endParaRPr lang="en-US"/>
              </a:p>
            </p:txBody>
          </p:sp>
          <p:sp>
            <p:nvSpPr>
              <p:cNvPr id="6" name="TextBox 6"/>
              <p:cNvSpPr txBox="1"/>
              <p:nvPr/>
            </p:nvSpPr>
            <p:spPr>
              <a:xfrm>
                <a:off x="51879" y="38100"/>
                <a:ext cx="449619" cy="6985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0" y="130580"/>
              <a:ext cx="1003414" cy="1117405"/>
            </a:xfrm>
            <a:prstGeom prst="rect">
              <a:avLst/>
            </a:prstGeom>
          </p:spPr>
          <p:txBody>
            <a:bodyPr lIns="0" tIns="0" rIns="0" bIns="0" rtlCol="0" anchor="t">
              <a:spAutoFit/>
            </a:bodyPr>
            <a:lstStyle/>
            <a:p>
              <a:pPr algn="ctr">
                <a:lnSpc>
                  <a:spcPts val="7048"/>
                </a:lnSpc>
              </a:pPr>
              <a:r>
                <a:rPr lang="en-US" sz="5034">
                  <a:solidFill>
                    <a:srgbClr val="1C3F60"/>
                  </a:solidFill>
                  <a:latin typeface="Alatsi Bold"/>
                </a:rPr>
                <a:t>1</a:t>
              </a:r>
            </a:p>
          </p:txBody>
        </p:sp>
        <p:grpSp>
          <p:nvGrpSpPr>
            <p:cNvPr id="8" name="Group 8"/>
            <p:cNvGrpSpPr/>
            <p:nvPr/>
          </p:nvGrpSpPr>
          <p:grpSpPr>
            <a:xfrm>
              <a:off x="0" y="2742037"/>
              <a:ext cx="1003414" cy="1473815"/>
              <a:chOff x="0" y="0"/>
              <a:chExt cx="553377" cy="812800"/>
            </a:xfrm>
          </p:grpSpPr>
          <p:sp>
            <p:nvSpPr>
              <p:cNvPr id="9" name="Freeform 9"/>
              <p:cNvSpPr/>
              <p:nvPr/>
            </p:nvSpPr>
            <p:spPr>
              <a:xfrm>
                <a:off x="0" y="0"/>
                <a:ext cx="553377" cy="812800"/>
              </a:xfrm>
              <a:custGeom>
                <a:avLst/>
                <a:gdLst/>
                <a:ahLst/>
                <a:cxnLst/>
                <a:rect l="l" t="t" r="r" b="b"/>
                <a:pathLst>
                  <a:path w="553377" h="812800">
                    <a:moveTo>
                      <a:pt x="276688" y="0"/>
                    </a:moveTo>
                    <a:cubicBezTo>
                      <a:pt x="123878" y="0"/>
                      <a:pt x="0" y="181951"/>
                      <a:pt x="0" y="406400"/>
                    </a:cubicBezTo>
                    <a:cubicBezTo>
                      <a:pt x="0" y="630849"/>
                      <a:pt x="123878" y="812800"/>
                      <a:pt x="276688" y="812800"/>
                    </a:cubicBezTo>
                    <a:cubicBezTo>
                      <a:pt x="429499" y="812800"/>
                      <a:pt x="553377" y="630849"/>
                      <a:pt x="553377" y="406400"/>
                    </a:cubicBezTo>
                    <a:cubicBezTo>
                      <a:pt x="553377" y="181951"/>
                      <a:pt x="429499" y="0"/>
                      <a:pt x="276688" y="0"/>
                    </a:cubicBezTo>
                    <a:close/>
                  </a:path>
                </a:pathLst>
              </a:custGeom>
              <a:solidFill>
                <a:srgbClr val="F3F6FA"/>
              </a:solidFill>
            </p:spPr>
            <p:txBody>
              <a:bodyPr/>
              <a:lstStyle/>
              <a:p>
                <a:endParaRPr lang="en-US"/>
              </a:p>
            </p:txBody>
          </p:sp>
          <p:sp>
            <p:nvSpPr>
              <p:cNvPr id="10" name="TextBox 10"/>
              <p:cNvSpPr txBox="1"/>
              <p:nvPr/>
            </p:nvSpPr>
            <p:spPr>
              <a:xfrm>
                <a:off x="51879" y="38100"/>
                <a:ext cx="449619"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2872617"/>
              <a:ext cx="1003414" cy="1117405"/>
            </a:xfrm>
            <a:prstGeom prst="rect">
              <a:avLst/>
            </a:prstGeom>
          </p:spPr>
          <p:txBody>
            <a:bodyPr lIns="0" tIns="0" rIns="0" bIns="0" rtlCol="0" anchor="t">
              <a:spAutoFit/>
            </a:bodyPr>
            <a:lstStyle/>
            <a:p>
              <a:pPr algn="ctr">
                <a:lnSpc>
                  <a:spcPts val="7048"/>
                </a:lnSpc>
              </a:pPr>
              <a:r>
                <a:rPr lang="en-US" sz="5034">
                  <a:solidFill>
                    <a:srgbClr val="1C3F60"/>
                  </a:solidFill>
                  <a:latin typeface="Alatsi Bold"/>
                </a:rPr>
                <a:t>2</a:t>
              </a:r>
            </a:p>
          </p:txBody>
        </p:sp>
        <p:grpSp>
          <p:nvGrpSpPr>
            <p:cNvPr id="12" name="Group 12"/>
            <p:cNvGrpSpPr/>
            <p:nvPr/>
          </p:nvGrpSpPr>
          <p:grpSpPr>
            <a:xfrm>
              <a:off x="0" y="5484075"/>
              <a:ext cx="1003414" cy="1473815"/>
              <a:chOff x="0" y="0"/>
              <a:chExt cx="553377" cy="812800"/>
            </a:xfrm>
          </p:grpSpPr>
          <p:sp>
            <p:nvSpPr>
              <p:cNvPr id="13" name="Freeform 13"/>
              <p:cNvSpPr/>
              <p:nvPr/>
            </p:nvSpPr>
            <p:spPr>
              <a:xfrm>
                <a:off x="0" y="0"/>
                <a:ext cx="553377" cy="812800"/>
              </a:xfrm>
              <a:custGeom>
                <a:avLst/>
                <a:gdLst/>
                <a:ahLst/>
                <a:cxnLst/>
                <a:rect l="l" t="t" r="r" b="b"/>
                <a:pathLst>
                  <a:path w="553377" h="812800">
                    <a:moveTo>
                      <a:pt x="276688" y="0"/>
                    </a:moveTo>
                    <a:cubicBezTo>
                      <a:pt x="123878" y="0"/>
                      <a:pt x="0" y="181951"/>
                      <a:pt x="0" y="406400"/>
                    </a:cubicBezTo>
                    <a:cubicBezTo>
                      <a:pt x="0" y="630849"/>
                      <a:pt x="123878" y="812800"/>
                      <a:pt x="276688" y="812800"/>
                    </a:cubicBezTo>
                    <a:cubicBezTo>
                      <a:pt x="429499" y="812800"/>
                      <a:pt x="553377" y="630849"/>
                      <a:pt x="553377" y="406400"/>
                    </a:cubicBezTo>
                    <a:cubicBezTo>
                      <a:pt x="553377" y="181951"/>
                      <a:pt x="429499" y="0"/>
                      <a:pt x="276688" y="0"/>
                    </a:cubicBezTo>
                    <a:close/>
                  </a:path>
                </a:pathLst>
              </a:custGeom>
              <a:solidFill>
                <a:srgbClr val="F3F6FA"/>
              </a:solidFill>
            </p:spPr>
            <p:txBody>
              <a:bodyPr/>
              <a:lstStyle/>
              <a:p>
                <a:endParaRPr lang="en-US"/>
              </a:p>
            </p:txBody>
          </p:sp>
          <p:sp>
            <p:nvSpPr>
              <p:cNvPr id="14" name="TextBox 14"/>
              <p:cNvSpPr txBox="1"/>
              <p:nvPr/>
            </p:nvSpPr>
            <p:spPr>
              <a:xfrm>
                <a:off x="51879" y="38100"/>
                <a:ext cx="449619"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0" y="5614654"/>
              <a:ext cx="1003414" cy="1117405"/>
            </a:xfrm>
            <a:prstGeom prst="rect">
              <a:avLst/>
            </a:prstGeom>
          </p:spPr>
          <p:txBody>
            <a:bodyPr lIns="0" tIns="0" rIns="0" bIns="0" rtlCol="0" anchor="t">
              <a:spAutoFit/>
            </a:bodyPr>
            <a:lstStyle/>
            <a:p>
              <a:pPr algn="ctr">
                <a:lnSpc>
                  <a:spcPts val="7048"/>
                </a:lnSpc>
              </a:pPr>
              <a:r>
                <a:rPr lang="en-US" sz="5034">
                  <a:solidFill>
                    <a:srgbClr val="1C3F60"/>
                  </a:solidFill>
                  <a:latin typeface="Alatsi Bold"/>
                </a:rPr>
                <a:t>3</a:t>
              </a:r>
            </a:p>
          </p:txBody>
        </p:sp>
        <p:sp>
          <p:nvSpPr>
            <p:cNvPr id="16" name="TextBox 16"/>
            <p:cNvSpPr txBox="1"/>
            <p:nvPr/>
          </p:nvSpPr>
          <p:spPr>
            <a:xfrm>
              <a:off x="1165371" y="-63120"/>
              <a:ext cx="12920019" cy="2143398"/>
            </a:xfrm>
            <a:prstGeom prst="rect">
              <a:avLst/>
            </a:prstGeom>
          </p:spPr>
          <p:txBody>
            <a:bodyPr lIns="0" tIns="0" rIns="0" bIns="0" rtlCol="0" anchor="t">
              <a:spAutoFit/>
            </a:bodyPr>
            <a:lstStyle/>
            <a:p>
              <a:pPr algn="l">
                <a:lnSpc>
                  <a:spcPts val="4322"/>
                </a:lnSpc>
              </a:pPr>
              <a:r>
                <a:rPr lang="en-US" sz="3087">
                  <a:solidFill>
                    <a:srgbClr val="F3F6FA"/>
                  </a:solidFill>
                  <a:latin typeface="Alatsi Bold"/>
                </a:rPr>
                <a:t>Existing techniques (e.g., AFM, indentation tests, biopsies) are expensive, time-consuming, and often invasive and require specialized equipment.</a:t>
              </a:r>
            </a:p>
          </p:txBody>
        </p:sp>
        <p:sp>
          <p:nvSpPr>
            <p:cNvPr id="17" name="TextBox 17"/>
            <p:cNvSpPr txBox="1"/>
            <p:nvPr/>
          </p:nvSpPr>
          <p:spPr>
            <a:xfrm>
              <a:off x="1165371" y="2677140"/>
              <a:ext cx="12920019" cy="2143398"/>
            </a:xfrm>
            <a:prstGeom prst="rect">
              <a:avLst/>
            </a:prstGeom>
          </p:spPr>
          <p:txBody>
            <a:bodyPr lIns="0" tIns="0" rIns="0" bIns="0" rtlCol="0" anchor="t">
              <a:spAutoFit/>
            </a:bodyPr>
            <a:lstStyle/>
            <a:p>
              <a:pPr algn="l">
                <a:lnSpc>
                  <a:spcPts val="4322"/>
                </a:lnSpc>
              </a:pPr>
              <a:r>
                <a:rPr lang="en-US" sz="3087">
                  <a:solidFill>
                    <a:srgbClr val="F3F6FA"/>
                  </a:solidFill>
                  <a:latin typeface="Alatsi Bold"/>
                </a:rPr>
                <a:t>Optical microscopy offers a readily available, non-invasive way to visualize tissue structure, including the direction of stiffness-related fibers (key for stiffness).</a:t>
              </a:r>
            </a:p>
          </p:txBody>
        </p:sp>
        <p:sp>
          <p:nvSpPr>
            <p:cNvPr id="18" name="TextBox 18"/>
            <p:cNvSpPr txBox="1"/>
            <p:nvPr/>
          </p:nvSpPr>
          <p:spPr>
            <a:xfrm>
              <a:off x="1165371" y="5417400"/>
              <a:ext cx="12920019" cy="3597595"/>
            </a:xfrm>
            <a:prstGeom prst="rect">
              <a:avLst/>
            </a:prstGeom>
          </p:spPr>
          <p:txBody>
            <a:bodyPr lIns="0" tIns="0" rIns="0" bIns="0" rtlCol="0" anchor="t">
              <a:spAutoFit/>
            </a:bodyPr>
            <a:lstStyle/>
            <a:p>
              <a:pPr algn="l">
                <a:lnSpc>
                  <a:spcPts val="4322"/>
                </a:lnSpc>
              </a:pPr>
              <a:r>
                <a:rPr lang="en-US" sz="3087">
                  <a:solidFill>
                    <a:srgbClr val="F3F6FA"/>
                  </a:solidFill>
                  <a:latin typeface="Alatsi Bold"/>
                </a:rPr>
                <a:t>AI model that predicts tissue stiffness directly from these microscopy images </a:t>
              </a:r>
            </a:p>
            <a:p>
              <a:pPr algn="l">
                <a:lnSpc>
                  <a:spcPts val="4322"/>
                </a:lnSpc>
              </a:pPr>
              <a:r>
                <a:rPr lang="en-US" sz="3087">
                  <a:solidFill>
                    <a:srgbClr val="F3F6FA"/>
                  </a:solidFill>
                  <a:latin typeface="Alatsi Bold"/>
                </a:rPr>
                <a:t>would revolutionize stiffness measurement, enabling large-scale studies and a deeper understanding of mechanics in diseases like cancer.</a:t>
              </a:r>
            </a:p>
          </p:txBody>
        </p:sp>
      </p:grpSp>
      <p:grpSp>
        <p:nvGrpSpPr>
          <p:cNvPr id="19" name="Group 19"/>
          <p:cNvGrpSpPr/>
          <p:nvPr/>
        </p:nvGrpSpPr>
        <p:grpSpPr>
          <a:xfrm>
            <a:off x="627362" y="0"/>
            <a:ext cx="937061" cy="10287000"/>
            <a:chOff x="0" y="0"/>
            <a:chExt cx="246798" cy="2709333"/>
          </a:xfrm>
        </p:grpSpPr>
        <p:sp>
          <p:nvSpPr>
            <p:cNvPr id="20" name="Freeform 20"/>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21" name="TextBox 21"/>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F3F6FA"/>
                </a:solidFill>
                <a:latin typeface="Alatsi Bold"/>
              </a:rPr>
              <a:t>Tel Aviv University | 2024</a:t>
            </a:r>
          </a:p>
        </p:txBody>
      </p:sp>
      <p:sp>
        <p:nvSpPr>
          <p:cNvPr id="23" name="AutoShape 23"/>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24" name="AutoShape 24"/>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25" name="Group 25"/>
          <p:cNvGrpSpPr/>
          <p:nvPr/>
        </p:nvGrpSpPr>
        <p:grpSpPr>
          <a:xfrm>
            <a:off x="15859155" y="0"/>
            <a:ext cx="1562612" cy="1673225"/>
            <a:chOff x="0" y="0"/>
            <a:chExt cx="2083482" cy="2230967"/>
          </a:xfrm>
        </p:grpSpPr>
        <p:grpSp>
          <p:nvGrpSpPr>
            <p:cNvPr id="26" name="Group 26"/>
            <p:cNvGrpSpPr/>
            <p:nvPr/>
          </p:nvGrpSpPr>
          <p:grpSpPr>
            <a:xfrm>
              <a:off x="75599" y="0"/>
              <a:ext cx="1932284" cy="2230967"/>
              <a:chOff x="0" y="0"/>
              <a:chExt cx="703982" cy="812800"/>
            </a:xfrm>
          </p:grpSpPr>
          <p:sp>
            <p:nvSpPr>
              <p:cNvPr id="27" name="Freeform 2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28" name="TextBox 2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1C3F60"/>
                  </a:solidFill>
                  <a:latin typeface="Open Sans Bold"/>
                </a:rPr>
                <a:t>5</a:t>
              </a:r>
            </a:p>
          </p:txBody>
        </p:sp>
      </p:grpSp>
      <p:sp>
        <p:nvSpPr>
          <p:cNvPr id="30" name="Freeform 30"/>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31"/>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Freeform 32"/>
          <p:cNvSpPr/>
          <p:nvPr/>
        </p:nvSpPr>
        <p:spPr>
          <a:xfrm>
            <a:off x="12274230" y="4142622"/>
            <a:ext cx="5147537" cy="3599612"/>
          </a:xfrm>
          <a:custGeom>
            <a:avLst/>
            <a:gdLst/>
            <a:ahLst/>
            <a:cxnLst/>
            <a:rect l="l" t="t" r="r" b="b"/>
            <a:pathLst>
              <a:path w="5147537" h="3599612">
                <a:moveTo>
                  <a:pt x="0" y="0"/>
                </a:moveTo>
                <a:lnTo>
                  <a:pt x="5147537" y="0"/>
                </a:lnTo>
                <a:lnTo>
                  <a:pt x="5147537" y="3599612"/>
                </a:lnTo>
                <a:lnTo>
                  <a:pt x="0" y="3599612"/>
                </a:lnTo>
                <a:lnTo>
                  <a:pt x="0" y="0"/>
                </a:lnTo>
                <a:close/>
              </a:path>
            </a:pathLst>
          </a:custGeom>
          <a:blipFill>
            <a:blip r:embed="rId4"/>
            <a:stretch>
              <a:fillRect/>
            </a:stretch>
          </a:blipFill>
        </p:spPr>
        <p:txBody>
          <a:bodyPr/>
          <a:lstStyle/>
          <a:p>
            <a:endParaRPr lang="en-US"/>
          </a:p>
        </p:txBody>
      </p:sp>
      <p:sp>
        <p:nvSpPr>
          <p:cNvPr id="33" name="TextBox 33"/>
          <p:cNvSpPr txBox="1"/>
          <p:nvPr/>
        </p:nvSpPr>
        <p:spPr>
          <a:xfrm>
            <a:off x="6461149" y="554952"/>
            <a:ext cx="5807628" cy="506172"/>
          </a:xfrm>
          <a:prstGeom prst="rect">
            <a:avLst/>
          </a:prstGeom>
        </p:spPr>
        <p:txBody>
          <a:bodyPr lIns="0" tIns="0" rIns="0" bIns="0" rtlCol="0" anchor="t">
            <a:spAutoFit/>
          </a:bodyPr>
          <a:lstStyle/>
          <a:p>
            <a:pPr algn="ctr">
              <a:lnSpc>
                <a:spcPts val="4145"/>
              </a:lnSpc>
            </a:pPr>
            <a:r>
              <a:rPr lang="en-US" sz="2960">
                <a:solidFill>
                  <a:srgbClr val="F3F6FA"/>
                </a:solidFill>
                <a:latin typeface="Alatsi Bold"/>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615473" y="1334006"/>
            <a:ext cx="16672527" cy="1450976"/>
          </a:xfrm>
          <a:prstGeom prst="rect">
            <a:avLst/>
          </a:prstGeom>
        </p:spPr>
        <p:txBody>
          <a:bodyPr lIns="0" tIns="0" rIns="0" bIns="0" rtlCol="0" anchor="t">
            <a:spAutoFit/>
          </a:bodyPr>
          <a:lstStyle/>
          <a:p>
            <a:pPr algn="ctr">
              <a:lnSpc>
                <a:spcPts val="11899"/>
              </a:lnSpc>
            </a:pPr>
            <a:r>
              <a:rPr lang="en-US" sz="8499" dirty="0">
                <a:solidFill>
                  <a:srgbClr val="F3F6FA"/>
                </a:solidFill>
                <a:latin typeface="Alatsi Bold"/>
              </a:rPr>
              <a:t>THE DATA CONSTRAINT</a:t>
            </a:r>
          </a:p>
        </p:txBody>
      </p:sp>
      <p:grpSp>
        <p:nvGrpSpPr>
          <p:cNvPr id="3" name="Group 3"/>
          <p:cNvGrpSpPr/>
          <p:nvPr/>
        </p:nvGrpSpPr>
        <p:grpSpPr>
          <a:xfrm>
            <a:off x="1704735" y="3085639"/>
            <a:ext cx="5562696" cy="976137"/>
            <a:chOff x="0" y="0"/>
            <a:chExt cx="4631892" cy="812800"/>
          </a:xfrm>
        </p:grpSpPr>
        <p:sp>
          <p:nvSpPr>
            <p:cNvPr id="4" name="Freeform 4"/>
            <p:cNvSpPr/>
            <p:nvPr/>
          </p:nvSpPr>
          <p:spPr>
            <a:xfrm>
              <a:off x="0" y="0"/>
              <a:ext cx="4631892" cy="812800"/>
            </a:xfrm>
            <a:custGeom>
              <a:avLst/>
              <a:gdLst/>
              <a:ahLst/>
              <a:cxnLst/>
              <a:rect l="l" t="t" r="r" b="b"/>
              <a:pathLst>
                <a:path w="4631892" h="812800">
                  <a:moveTo>
                    <a:pt x="2315946" y="0"/>
                  </a:moveTo>
                  <a:cubicBezTo>
                    <a:pt x="1036884" y="0"/>
                    <a:pt x="0" y="181951"/>
                    <a:pt x="0" y="406400"/>
                  </a:cubicBezTo>
                  <a:cubicBezTo>
                    <a:pt x="0" y="630849"/>
                    <a:pt x="1036884" y="812800"/>
                    <a:pt x="2315946" y="812800"/>
                  </a:cubicBezTo>
                  <a:cubicBezTo>
                    <a:pt x="3595007" y="812800"/>
                    <a:pt x="4631892" y="630849"/>
                    <a:pt x="4631892" y="406400"/>
                  </a:cubicBezTo>
                  <a:cubicBezTo>
                    <a:pt x="4631892" y="181951"/>
                    <a:pt x="3595007" y="0"/>
                    <a:pt x="2315946" y="0"/>
                  </a:cubicBezTo>
                  <a:close/>
                </a:path>
              </a:pathLst>
            </a:custGeom>
            <a:solidFill>
              <a:srgbClr val="F3F6FA"/>
            </a:solidFill>
          </p:spPr>
          <p:txBody>
            <a:bodyPr/>
            <a:lstStyle/>
            <a:p>
              <a:endParaRPr lang="en-US"/>
            </a:p>
          </p:txBody>
        </p:sp>
        <p:sp>
          <p:nvSpPr>
            <p:cNvPr id="5" name="TextBox 5"/>
            <p:cNvSpPr txBox="1"/>
            <p:nvPr/>
          </p:nvSpPr>
          <p:spPr>
            <a:xfrm>
              <a:off x="434240" y="38100"/>
              <a:ext cx="3763412"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414407" y="3175751"/>
            <a:ext cx="4315212" cy="710188"/>
          </a:xfrm>
          <a:prstGeom prst="rect">
            <a:avLst/>
          </a:prstGeom>
        </p:spPr>
        <p:txBody>
          <a:bodyPr lIns="0" tIns="0" rIns="0" bIns="0" rtlCol="0" anchor="t">
            <a:spAutoFit/>
          </a:bodyPr>
          <a:lstStyle/>
          <a:p>
            <a:pPr algn="ctr">
              <a:lnSpc>
                <a:spcPts val="5741"/>
              </a:lnSpc>
            </a:pPr>
            <a:r>
              <a:rPr lang="en-US" sz="4100">
                <a:solidFill>
                  <a:srgbClr val="1C3F60"/>
                </a:solidFill>
                <a:latin typeface="Alatsi Bold"/>
              </a:rPr>
              <a:t>The Challenge</a:t>
            </a:r>
          </a:p>
        </p:txBody>
      </p:sp>
      <p:sp>
        <p:nvSpPr>
          <p:cNvPr id="7" name="TextBox 7"/>
          <p:cNvSpPr txBox="1"/>
          <p:nvPr/>
        </p:nvSpPr>
        <p:spPr>
          <a:xfrm>
            <a:off x="3485021" y="4433251"/>
            <a:ext cx="14199630" cy="1624218"/>
          </a:xfrm>
          <a:prstGeom prst="rect">
            <a:avLst/>
          </a:prstGeom>
        </p:spPr>
        <p:txBody>
          <a:bodyPr lIns="0" tIns="0" rIns="0" bIns="0" rtlCol="0" anchor="t">
            <a:spAutoFit/>
          </a:bodyPr>
          <a:lstStyle/>
          <a:p>
            <a:pPr algn="l">
              <a:lnSpc>
                <a:spcPts val="4322"/>
              </a:lnSpc>
            </a:pPr>
            <a:r>
              <a:rPr lang="en-US" sz="3087" dirty="0">
                <a:solidFill>
                  <a:srgbClr val="F3F6FA"/>
                </a:solidFill>
                <a:latin typeface="Alatsi Bold"/>
              </a:rPr>
              <a:t>Building a deep learning model to predict tissue stiffness from microscopic images is hampered by the limited availability of such images. This translates to a relatively small dataset for training the model. (Only </a:t>
            </a:r>
            <a:r>
              <a:rPr lang="en-US" sz="3087" dirty="0">
                <a:solidFill>
                  <a:srgbClr val="FF0000"/>
                </a:solidFill>
                <a:latin typeface="Alatsi Bold"/>
              </a:rPr>
              <a:t>242</a:t>
            </a:r>
            <a:r>
              <a:rPr lang="en-US" sz="3087" dirty="0">
                <a:solidFill>
                  <a:srgbClr val="F3F6FA"/>
                </a:solidFill>
                <a:latin typeface="Alatsi Bold"/>
              </a:rPr>
              <a:t> Samples)</a:t>
            </a:r>
          </a:p>
        </p:txBody>
      </p:sp>
      <p:grpSp>
        <p:nvGrpSpPr>
          <p:cNvPr id="8" name="Group 8"/>
          <p:cNvGrpSpPr/>
          <p:nvPr/>
        </p:nvGrpSpPr>
        <p:grpSpPr>
          <a:xfrm>
            <a:off x="1920663" y="7482393"/>
            <a:ext cx="944581" cy="912410"/>
            <a:chOff x="0" y="0"/>
            <a:chExt cx="841460" cy="812800"/>
          </a:xfrm>
        </p:grpSpPr>
        <p:sp>
          <p:nvSpPr>
            <p:cNvPr id="9" name="Freeform 9"/>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10" name="TextBox 10"/>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920663" y="7536474"/>
            <a:ext cx="944581" cy="718521"/>
          </a:xfrm>
          <a:prstGeom prst="rect">
            <a:avLst/>
          </a:prstGeom>
        </p:spPr>
        <p:txBody>
          <a:bodyPr lIns="0" tIns="0" rIns="0" bIns="0" rtlCol="0" anchor="t">
            <a:spAutoFit/>
          </a:bodyPr>
          <a:lstStyle/>
          <a:p>
            <a:pPr algn="ctr">
              <a:lnSpc>
                <a:spcPts val="5817"/>
              </a:lnSpc>
            </a:pPr>
            <a:r>
              <a:rPr lang="en-US" sz="4155">
                <a:solidFill>
                  <a:srgbClr val="1C3F60"/>
                </a:solidFill>
                <a:latin typeface="Alatsi Bold"/>
              </a:rPr>
              <a:t>2</a:t>
            </a:r>
          </a:p>
        </p:txBody>
      </p:sp>
      <p:grpSp>
        <p:nvGrpSpPr>
          <p:cNvPr id="12" name="Group 12"/>
          <p:cNvGrpSpPr/>
          <p:nvPr/>
        </p:nvGrpSpPr>
        <p:grpSpPr>
          <a:xfrm>
            <a:off x="627362" y="0"/>
            <a:ext cx="937061" cy="10287000"/>
            <a:chOff x="0" y="0"/>
            <a:chExt cx="246798" cy="2709333"/>
          </a:xfrm>
        </p:grpSpPr>
        <p:sp>
          <p:nvSpPr>
            <p:cNvPr id="13" name="Freeform 13"/>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14" name="TextBox 14"/>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F3F6FA"/>
                </a:solidFill>
                <a:latin typeface="Alatsi Bold"/>
              </a:rPr>
              <a:t>Tel Aviv University | 2024</a:t>
            </a:r>
          </a:p>
        </p:txBody>
      </p:sp>
      <p:sp>
        <p:nvSpPr>
          <p:cNvPr id="16" name="AutoShape 16"/>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17" name="AutoShape 17"/>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18" name="Group 18"/>
          <p:cNvGrpSpPr/>
          <p:nvPr/>
        </p:nvGrpSpPr>
        <p:grpSpPr>
          <a:xfrm>
            <a:off x="15859155" y="0"/>
            <a:ext cx="1562612" cy="1673225"/>
            <a:chOff x="0" y="0"/>
            <a:chExt cx="2083482" cy="2230967"/>
          </a:xfrm>
        </p:grpSpPr>
        <p:grpSp>
          <p:nvGrpSpPr>
            <p:cNvPr id="19" name="Group 19"/>
            <p:cNvGrpSpPr/>
            <p:nvPr/>
          </p:nvGrpSpPr>
          <p:grpSpPr>
            <a:xfrm>
              <a:off x="75599" y="0"/>
              <a:ext cx="1932284" cy="2230967"/>
              <a:chOff x="0" y="0"/>
              <a:chExt cx="703982" cy="812800"/>
            </a:xfrm>
          </p:grpSpPr>
          <p:sp>
            <p:nvSpPr>
              <p:cNvPr id="20" name="Freeform 2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21" name="TextBox 2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1C3F60"/>
                  </a:solidFill>
                  <a:latin typeface="Open Sans Bold"/>
                </a:rPr>
                <a:t>6</a:t>
              </a:r>
            </a:p>
          </p:txBody>
        </p:sp>
      </p:grpSp>
      <p:sp>
        <p:nvSpPr>
          <p:cNvPr id="23" name="Freeform 23"/>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6461149" y="554952"/>
            <a:ext cx="5807628" cy="506172"/>
          </a:xfrm>
          <a:prstGeom prst="rect">
            <a:avLst/>
          </a:prstGeom>
        </p:spPr>
        <p:txBody>
          <a:bodyPr lIns="0" tIns="0" rIns="0" bIns="0" rtlCol="0" anchor="t">
            <a:spAutoFit/>
          </a:bodyPr>
          <a:lstStyle/>
          <a:p>
            <a:pPr algn="ctr">
              <a:lnSpc>
                <a:spcPts val="4145"/>
              </a:lnSpc>
            </a:pPr>
            <a:r>
              <a:rPr lang="en-US" sz="2960" dirty="0">
                <a:solidFill>
                  <a:srgbClr val="F3F6FA"/>
                </a:solidFill>
                <a:latin typeface="Alatsi Bold"/>
              </a:rPr>
              <a:t>PRE-TRAINED MODEL</a:t>
            </a:r>
          </a:p>
        </p:txBody>
      </p:sp>
      <p:grpSp>
        <p:nvGrpSpPr>
          <p:cNvPr id="26" name="Group 26"/>
          <p:cNvGrpSpPr/>
          <p:nvPr/>
        </p:nvGrpSpPr>
        <p:grpSpPr>
          <a:xfrm>
            <a:off x="1920663" y="4915689"/>
            <a:ext cx="945233" cy="913039"/>
            <a:chOff x="0" y="0"/>
            <a:chExt cx="841460" cy="812800"/>
          </a:xfrm>
        </p:grpSpPr>
        <p:sp>
          <p:nvSpPr>
            <p:cNvPr id="27" name="Freeform 27"/>
            <p:cNvSpPr/>
            <p:nvPr/>
          </p:nvSpPr>
          <p:spPr>
            <a:xfrm>
              <a:off x="0" y="0"/>
              <a:ext cx="841460" cy="812800"/>
            </a:xfrm>
            <a:custGeom>
              <a:avLst/>
              <a:gdLst/>
              <a:ahLst/>
              <a:cxnLst/>
              <a:rect l="l" t="t" r="r" b="b"/>
              <a:pathLst>
                <a:path w="841460" h="812800">
                  <a:moveTo>
                    <a:pt x="420730" y="0"/>
                  </a:moveTo>
                  <a:cubicBezTo>
                    <a:pt x="188367" y="0"/>
                    <a:pt x="0" y="181951"/>
                    <a:pt x="0" y="406400"/>
                  </a:cubicBezTo>
                  <a:cubicBezTo>
                    <a:pt x="0" y="630849"/>
                    <a:pt x="188367" y="812800"/>
                    <a:pt x="420730" y="812800"/>
                  </a:cubicBezTo>
                  <a:cubicBezTo>
                    <a:pt x="653092" y="812800"/>
                    <a:pt x="841460" y="630849"/>
                    <a:pt x="841460" y="406400"/>
                  </a:cubicBezTo>
                  <a:cubicBezTo>
                    <a:pt x="841460" y="181951"/>
                    <a:pt x="653092" y="0"/>
                    <a:pt x="420730" y="0"/>
                  </a:cubicBezTo>
                  <a:close/>
                </a:path>
              </a:pathLst>
            </a:custGeom>
            <a:solidFill>
              <a:srgbClr val="F3F6FA"/>
            </a:solidFill>
          </p:spPr>
          <p:txBody>
            <a:bodyPr/>
            <a:lstStyle/>
            <a:p>
              <a:endParaRPr lang="en-US"/>
            </a:p>
          </p:txBody>
        </p:sp>
        <p:sp>
          <p:nvSpPr>
            <p:cNvPr id="28" name="TextBox 28"/>
            <p:cNvSpPr txBox="1"/>
            <p:nvPr/>
          </p:nvSpPr>
          <p:spPr>
            <a:xfrm>
              <a:off x="78887" y="38100"/>
              <a:ext cx="683686" cy="698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920663" y="4969867"/>
            <a:ext cx="945233" cy="718958"/>
          </a:xfrm>
          <a:prstGeom prst="rect">
            <a:avLst/>
          </a:prstGeom>
        </p:spPr>
        <p:txBody>
          <a:bodyPr lIns="0" tIns="0" rIns="0" bIns="0" rtlCol="0" anchor="t">
            <a:spAutoFit/>
          </a:bodyPr>
          <a:lstStyle/>
          <a:p>
            <a:pPr algn="ctr">
              <a:lnSpc>
                <a:spcPts val="5821"/>
              </a:lnSpc>
            </a:pPr>
            <a:r>
              <a:rPr lang="en-US" sz="4158">
                <a:solidFill>
                  <a:srgbClr val="1C3F60"/>
                </a:solidFill>
                <a:latin typeface="Alatsi Bold"/>
              </a:rPr>
              <a:t>1</a:t>
            </a:r>
          </a:p>
        </p:txBody>
      </p:sp>
      <p:sp>
        <p:nvSpPr>
          <p:cNvPr id="30" name="TextBox 30"/>
          <p:cNvSpPr txBox="1"/>
          <p:nvPr/>
        </p:nvSpPr>
        <p:spPr>
          <a:xfrm>
            <a:off x="3222137" y="6807153"/>
            <a:ext cx="14199630" cy="1620380"/>
          </a:xfrm>
          <a:prstGeom prst="rect">
            <a:avLst/>
          </a:prstGeom>
        </p:spPr>
        <p:txBody>
          <a:bodyPr lIns="0" tIns="0" rIns="0" bIns="0" rtlCol="0" anchor="t">
            <a:spAutoFit/>
          </a:bodyPr>
          <a:lstStyle/>
          <a:p>
            <a:pPr algn="l">
              <a:lnSpc>
                <a:spcPts val="4322"/>
              </a:lnSpc>
            </a:pPr>
            <a:r>
              <a:rPr lang="en-US" sz="3087" dirty="0">
                <a:solidFill>
                  <a:srgbClr val="F3F6FA"/>
                </a:solidFill>
                <a:latin typeface="Alatsi Bold"/>
              </a:rPr>
              <a:t>Training a deep learning model "from scratch" requires a vast amount of data. </a:t>
            </a:r>
          </a:p>
          <a:p>
            <a:pPr algn="l">
              <a:lnSpc>
                <a:spcPts val="4322"/>
              </a:lnSpc>
            </a:pPr>
            <a:r>
              <a:rPr lang="en-US" sz="3087" dirty="0">
                <a:solidFill>
                  <a:srgbClr val="F3F6FA"/>
                </a:solidFill>
                <a:latin typeface="Alatsi Bold"/>
              </a:rPr>
              <a:t>With a limited dataset, the model might struggle to learn effectively, and the </a:t>
            </a:r>
            <a:r>
              <a:rPr lang="en-US" sz="3087">
                <a:solidFill>
                  <a:srgbClr val="F3F6FA"/>
                </a:solidFill>
                <a:latin typeface="Alatsi Bold"/>
              </a:rPr>
              <a:t>result will be </a:t>
            </a:r>
            <a:r>
              <a:rPr lang="en-US" sz="3087" dirty="0">
                <a:solidFill>
                  <a:srgbClr val="F3F6FA"/>
                </a:solidFill>
                <a:latin typeface="Alatsi Bold"/>
              </a:rPr>
              <a:t>overfitting.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615473" y="1334006"/>
            <a:ext cx="16672527" cy="1450976"/>
          </a:xfrm>
          <a:prstGeom prst="rect">
            <a:avLst/>
          </a:prstGeom>
        </p:spPr>
        <p:txBody>
          <a:bodyPr lIns="0" tIns="0" rIns="0" bIns="0" rtlCol="0" anchor="t">
            <a:spAutoFit/>
          </a:bodyPr>
          <a:lstStyle/>
          <a:p>
            <a:pPr marL="0" algn="ctr" defTabSz="914400" rtl="1" eaLnBrk="1" latinLnBrk="0" hangingPunct="1">
              <a:lnSpc>
                <a:spcPts val="11899"/>
              </a:lnSpc>
            </a:pPr>
            <a:r>
              <a:rPr lang="en-US" sz="8499" dirty="0">
                <a:solidFill>
                  <a:srgbClr val="F3F6FA"/>
                </a:solidFill>
                <a:latin typeface="Alatsi Bold"/>
              </a:rPr>
              <a:t>PRE-PROCESSING PIPELINE</a:t>
            </a:r>
          </a:p>
        </p:txBody>
      </p:sp>
      <p:grpSp>
        <p:nvGrpSpPr>
          <p:cNvPr id="12" name="Group 12"/>
          <p:cNvGrpSpPr/>
          <p:nvPr/>
        </p:nvGrpSpPr>
        <p:grpSpPr>
          <a:xfrm>
            <a:off x="627362" y="0"/>
            <a:ext cx="937061" cy="10287000"/>
            <a:chOff x="0" y="0"/>
            <a:chExt cx="246798" cy="2709333"/>
          </a:xfrm>
        </p:grpSpPr>
        <p:sp>
          <p:nvSpPr>
            <p:cNvPr id="13" name="Freeform 13"/>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14" name="TextBox 14"/>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F3F6FA"/>
                </a:solidFill>
                <a:latin typeface="Alatsi Bold"/>
              </a:rPr>
              <a:t>Tel Aviv University | 2024</a:t>
            </a:r>
          </a:p>
        </p:txBody>
      </p:sp>
      <p:sp>
        <p:nvSpPr>
          <p:cNvPr id="16" name="AutoShape 16"/>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17" name="AutoShape 17"/>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18" name="Group 18"/>
          <p:cNvGrpSpPr/>
          <p:nvPr/>
        </p:nvGrpSpPr>
        <p:grpSpPr>
          <a:xfrm>
            <a:off x="15859155" y="0"/>
            <a:ext cx="1562612" cy="1673225"/>
            <a:chOff x="0" y="0"/>
            <a:chExt cx="2083482" cy="2230967"/>
          </a:xfrm>
        </p:grpSpPr>
        <p:grpSp>
          <p:nvGrpSpPr>
            <p:cNvPr id="19" name="Group 19"/>
            <p:cNvGrpSpPr/>
            <p:nvPr/>
          </p:nvGrpSpPr>
          <p:grpSpPr>
            <a:xfrm>
              <a:off x="75599" y="0"/>
              <a:ext cx="1932284" cy="2230967"/>
              <a:chOff x="0" y="0"/>
              <a:chExt cx="703982" cy="812800"/>
            </a:xfrm>
          </p:grpSpPr>
          <p:sp>
            <p:nvSpPr>
              <p:cNvPr id="20" name="Freeform 2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21" name="TextBox 2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he-IL" sz="5575" b="1" dirty="0">
                  <a:solidFill>
                    <a:srgbClr val="1C3F60"/>
                  </a:solidFill>
                  <a:latin typeface="Open Sans Bold"/>
                </a:rPr>
                <a:t>7</a:t>
              </a:r>
              <a:endParaRPr lang="en-US" sz="5575" b="1" dirty="0">
                <a:solidFill>
                  <a:srgbClr val="1C3F60"/>
                </a:solidFill>
                <a:latin typeface="Open Sans Bold"/>
              </a:endParaRPr>
            </a:p>
          </p:txBody>
        </p:sp>
      </p:grpSp>
      <p:sp>
        <p:nvSpPr>
          <p:cNvPr id="23" name="Freeform 23"/>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6461149" y="554952"/>
            <a:ext cx="5807628" cy="506172"/>
          </a:xfrm>
          <a:prstGeom prst="rect">
            <a:avLst/>
          </a:prstGeom>
        </p:spPr>
        <p:txBody>
          <a:bodyPr lIns="0" tIns="0" rIns="0" bIns="0" rtlCol="0" anchor="t">
            <a:spAutoFit/>
          </a:bodyPr>
          <a:lstStyle/>
          <a:p>
            <a:pPr algn="ctr">
              <a:lnSpc>
                <a:spcPts val="4145"/>
              </a:lnSpc>
            </a:pPr>
            <a:r>
              <a:rPr lang="en-US" sz="2960" dirty="0">
                <a:solidFill>
                  <a:srgbClr val="F3F6FA"/>
                </a:solidFill>
                <a:latin typeface="Alatsi Bold"/>
              </a:rPr>
              <a:t>PRE-TRAINED MODEL</a:t>
            </a:r>
          </a:p>
        </p:txBody>
      </p:sp>
      <p:sp>
        <p:nvSpPr>
          <p:cNvPr id="30" name="TextBox 30"/>
          <p:cNvSpPr txBox="1"/>
          <p:nvPr/>
        </p:nvSpPr>
        <p:spPr>
          <a:xfrm>
            <a:off x="2051486" y="6565512"/>
            <a:ext cx="9536359" cy="1068947"/>
          </a:xfrm>
          <a:prstGeom prst="rect">
            <a:avLst/>
          </a:prstGeom>
        </p:spPr>
        <p:txBody>
          <a:bodyPr wrap="square" lIns="0" tIns="0" rIns="0" bIns="0" rtlCol="0" anchor="t">
            <a:spAutoFit/>
          </a:bodyPr>
          <a:lstStyle/>
          <a:p>
            <a:pPr algn="l">
              <a:lnSpc>
                <a:spcPts val="4322"/>
              </a:lnSpc>
            </a:pPr>
            <a:r>
              <a:rPr lang="en-US" sz="3087" dirty="0">
                <a:solidFill>
                  <a:srgbClr val="F3F6FA"/>
                </a:solidFill>
                <a:latin typeface="Alatsi Bold"/>
              </a:rPr>
              <a:t>Pre-processing includes random horizontal flip, random vertical flip,</a:t>
            </a:r>
            <a:r>
              <a:rPr lang="he-IL" sz="3087" dirty="0">
                <a:solidFill>
                  <a:srgbClr val="F3F6FA"/>
                </a:solidFill>
                <a:latin typeface="Alatsi Bold"/>
              </a:rPr>
              <a:t> </a:t>
            </a:r>
            <a:r>
              <a:rPr lang="en-US" sz="3087" dirty="0">
                <a:solidFill>
                  <a:srgbClr val="F3F6FA"/>
                </a:solidFill>
                <a:latin typeface="Alatsi Bold"/>
              </a:rPr>
              <a:t>and normalization.</a:t>
            </a:r>
          </a:p>
        </p:txBody>
      </p:sp>
      <p:sp>
        <p:nvSpPr>
          <p:cNvPr id="32" name="TextBox 30">
            <a:extLst>
              <a:ext uri="{FF2B5EF4-FFF2-40B4-BE49-F238E27FC236}">
                <a16:creationId xmlns:a16="http://schemas.microsoft.com/office/drawing/2014/main" id="{37E24EFA-4316-43F5-0288-AC94F2028427}"/>
              </a:ext>
            </a:extLst>
          </p:cNvPr>
          <p:cNvSpPr txBox="1"/>
          <p:nvPr/>
        </p:nvSpPr>
        <p:spPr>
          <a:xfrm>
            <a:off x="2421528" y="2894406"/>
            <a:ext cx="7276017" cy="2171813"/>
          </a:xfrm>
          <a:prstGeom prst="rect">
            <a:avLst/>
          </a:prstGeom>
        </p:spPr>
        <p:txBody>
          <a:bodyPr wrap="square" lIns="0" tIns="0" rIns="0" bIns="0" rtlCol="0" anchor="t">
            <a:spAutoFit/>
          </a:bodyPr>
          <a:lstStyle/>
          <a:p>
            <a:pPr>
              <a:lnSpc>
                <a:spcPts val="4322"/>
              </a:lnSpc>
            </a:pPr>
            <a:r>
              <a:rPr lang="en-US" sz="3087" dirty="0">
                <a:solidFill>
                  <a:srgbClr val="F3F6FA"/>
                </a:solidFill>
                <a:latin typeface="Alatsi Bold"/>
              </a:rPr>
              <a:t>To overcome the shortage of training data, the existing images were augmented on the fly during the pre-processing step inside the pipeline. </a:t>
            </a:r>
          </a:p>
        </p:txBody>
      </p:sp>
      <p:pic>
        <p:nvPicPr>
          <p:cNvPr id="33" name="Picture 32">
            <a:extLst>
              <a:ext uri="{FF2B5EF4-FFF2-40B4-BE49-F238E27FC236}">
                <a16:creationId xmlns:a16="http://schemas.microsoft.com/office/drawing/2014/main" id="{2E058BF9-5B47-1C7F-B332-E6746B5F7CD9}"/>
              </a:ext>
            </a:extLst>
          </p:cNvPr>
          <p:cNvPicPr>
            <a:picLocks noChangeAspect="1"/>
          </p:cNvPicPr>
          <p:nvPr/>
        </p:nvPicPr>
        <p:blipFill>
          <a:blip r:embed="rId4"/>
          <a:stretch>
            <a:fillRect/>
          </a:stretch>
        </p:blipFill>
        <p:spPr>
          <a:xfrm>
            <a:off x="12444950" y="3523372"/>
            <a:ext cx="4912915" cy="5121516"/>
          </a:xfrm>
          <a:prstGeom prst="rect">
            <a:avLst/>
          </a:prstGeom>
        </p:spPr>
      </p:pic>
    </p:spTree>
    <p:extLst>
      <p:ext uri="{BB962C8B-B14F-4D97-AF65-F5344CB8AC3E}">
        <p14:creationId xmlns:p14="http://schemas.microsoft.com/office/powerpoint/2010/main" val="4241627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299728" y="1334006"/>
            <a:ext cx="16672527" cy="1450976"/>
          </a:xfrm>
          <a:prstGeom prst="rect">
            <a:avLst/>
          </a:prstGeom>
        </p:spPr>
        <p:txBody>
          <a:bodyPr lIns="0" tIns="0" rIns="0" bIns="0" rtlCol="0" anchor="t">
            <a:spAutoFit/>
          </a:bodyPr>
          <a:lstStyle/>
          <a:p>
            <a:pPr algn="ctr">
              <a:lnSpc>
                <a:spcPts val="11899"/>
              </a:lnSpc>
            </a:pPr>
            <a:r>
              <a:rPr lang="en-US" sz="8499">
                <a:solidFill>
                  <a:srgbClr val="F3F6FA"/>
                </a:solidFill>
                <a:latin typeface="Alatsi Bold"/>
              </a:rPr>
              <a:t> THE PRE-TRAINED MODEL</a:t>
            </a:r>
          </a:p>
        </p:txBody>
      </p:sp>
      <p:grpSp>
        <p:nvGrpSpPr>
          <p:cNvPr id="3" name="Group 3"/>
          <p:cNvGrpSpPr/>
          <p:nvPr/>
        </p:nvGrpSpPr>
        <p:grpSpPr>
          <a:xfrm>
            <a:off x="627362" y="0"/>
            <a:ext cx="937061" cy="10287000"/>
            <a:chOff x="0" y="0"/>
            <a:chExt cx="246798" cy="2709333"/>
          </a:xfrm>
        </p:grpSpPr>
        <p:sp>
          <p:nvSpPr>
            <p:cNvPr id="4" name="Freeform 4"/>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5" name="TextBox 5"/>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F3F6FA"/>
                </a:solidFill>
                <a:latin typeface="Alatsi Bold"/>
              </a:rPr>
              <a:t>Tel Aviv University | 2024</a:t>
            </a:r>
          </a:p>
        </p:txBody>
      </p:sp>
      <p:sp>
        <p:nvSpPr>
          <p:cNvPr id="7" name="AutoShape 7"/>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8" name="AutoShape 8"/>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he-IL" sz="5575" b="1" dirty="0">
                  <a:solidFill>
                    <a:srgbClr val="1C3F60"/>
                  </a:solidFill>
                  <a:latin typeface="Open Sans Bold"/>
                </a:rPr>
                <a:t>8</a:t>
              </a:r>
              <a:endParaRPr lang="en-US" sz="5575" b="1" dirty="0">
                <a:solidFill>
                  <a:srgbClr val="1C3F60"/>
                </a:solidFill>
                <a:latin typeface="Open Sans Bold"/>
              </a:endParaRPr>
            </a:p>
          </p:txBody>
        </p:sp>
      </p:grpSp>
      <p:sp>
        <p:nvSpPr>
          <p:cNvPr id="14" name="Freeform 14"/>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16" name="Table 16"/>
          <p:cNvGraphicFramePr>
            <a:graphicFrameLocks noGrp="1"/>
          </p:cNvGraphicFramePr>
          <p:nvPr>
            <p:extLst>
              <p:ext uri="{D42A27DB-BD31-4B8C-83A1-F6EECF244321}">
                <p14:modId xmlns:p14="http://schemas.microsoft.com/office/powerpoint/2010/main" val="2068406889"/>
              </p:ext>
            </p:extLst>
          </p:nvPr>
        </p:nvGraphicFramePr>
        <p:xfrm>
          <a:off x="4345891" y="3442206"/>
          <a:ext cx="6880933" cy="4943474"/>
        </p:xfrm>
        <a:graphic>
          <a:graphicData uri="http://schemas.openxmlformats.org/drawingml/2006/table">
            <a:tbl>
              <a:tblPr/>
              <a:tblGrid>
                <a:gridCol w="3329590">
                  <a:extLst>
                    <a:ext uri="{9D8B030D-6E8A-4147-A177-3AD203B41FA5}">
                      <a16:colId xmlns:a16="http://schemas.microsoft.com/office/drawing/2014/main" val="20000"/>
                    </a:ext>
                  </a:extLst>
                </a:gridCol>
                <a:gridCol w="3551343">
                  <a:extLst>
                    <a:ext uri="{9D8B030D-6E8A-4147-A177-3AD203B41FA5}">
                      <a16:colId xmlns:a16="http://schemas.microsoft.com/office/drawing/2014/main" val="20002"/>
                    </a:ext>
                  </a:extLst>
                </a:gridCol>
              </a:tblGrid>
              <a:tr h="921502">
                <a:tc>
                  <a:txBody>
                    <a:bodyPr/>
                    <a:lstStyle/>
                    <a:p>
                      <a:pPr algn="ctr">
                        <a:lnSpc>
                          <a:spcPts val="2659"/>
                        </a:lnSpc>
                        <a:defRPr/>
                      </a:pPr>
                      <a:r>
                        <a:rPr lang="en-US" sz="1899">
                          <a:solidFill>
                            <a:srgbClr val="1C3F60"/>
                          </a:solidFill>
                          <a:latin typeface="Alatsi Bold"/>
                        </a:rPr>
                        <a:t>Feature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a:solidFill>
                            <a:srgbClr val="1C3F60"/>
                          </a:solidFill>
                          <a:latin typeface="Alatsi Bold"/>
                        </a:rPr>
                        <a:t>facebook/dinov2-base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921502">
                <a:tc>
                  <a:txBody>
                    <a:bodyPr/>
                    <a:lstStyle/>
                    <a:p>
                      <a:pPr algn="ctr">
                        <a:lnSpc>
                          <a:spcPts val="2659"/>
                        </a:lnSpc>
                        <a:defRPr/>
                      </a:pPr>
                      <a:r>
                        <a:rPr lang="en-US" sz="1899">
                          <a:solidFill>
                            <a:srgbClr val="1C3F60"/>
                          </a:solidFill>
                          <a:latin typeface="Alatsi"/>
                        </a:rPr>
                        <a:t>Model Size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dirty="0">
                          <a:solidFill>
                            <a:srgbClr val="1C3F60"/>
                          </a:solidFill>
                          <a:latin typeface="Alatsi"/>
                        </a:rPr>
                        <a:t>86M Parameters</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extLst>
                  <a:ext uri="{0D108BD9-81ED-4DB2-BD59-A6C34878D82A}">
                    <a16:rowId xmlns:a16="http://schemas.microsoft.com/office/drawing/2014/main" val="10001"/>
                  </a:ext>
                </a:extLst>
              </a:tr>
              <a:tr h="1257466">
                <a:tc>
                  <a:txBody>
                    <a:bodyPr/>
                    <a:lstStyle/>
                    <a:p>
                      <a:pPr algn="ctr">
                        <a:lnSpc>
                          <a:spcPts val="2659"/>
                        </a:lnSpc>
                        <a:defRPr/>
                      </a:pPr>
                      <a:r>
                        <a:rPr lang="en-US" sz="1899">
                          <a:solidFill>
                            <a:srgbClr val="1C3F60"/>
                          </a:solidFill>
                          <a:latin typeface="Alatsi"/>
                        </a:rPr>
                        <a:t>Main Components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a:solidFill>
                            <a:srgbClr val="1C3F60"/>
                          </a:solidFill>
                          <a:latin typeface="Alatsi"/>
                        </a:rPr>
                        <a:t>Vision Transformer with Self-Attention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extLst>
                  <a:ext uri="{0D108BD9-81ED-4DB2-BD59-A6C34878D82A}">
                    <a16:rowId xmlns:a16="http://schemas.microsoft.com/office/drawing/2014/main" val="10002"/>
                  </a:ext>
                </a:extLst>
              </a:tr>
              <a:tr h="921502">
                <a:tc>
                  <a:txBody>
                    <a:bodyPr/>
                    <a:lstStyle/>
                    <a:p>
                      <a:pPr algn="ctr">
                        <a:lnSpc>
                          <a:spcPts val="2659"/>
                        </a:lnSpc>
                        <a:defRPr/>
                      </a:pPr>
                      <a:r>
                        <a:rPr lang="en-US" sz="1899">
                          <a:solidFill>
                            <a:srgbClr val="1C3F60"/>
                          </a:solidFill>
                          <a:latin typeface="Alatsi"/>
                        </a:rPr>
                        <a:t>Original Task</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a:solidFill>
                            <a:srgbClr val="1C3F60"/>
                          </a:solidFill>
                          <a:latin typeface="Alatsi"/>
                        </a:rPr>
                        <a:t>Image Classification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extLst>
                  <a:ext uri="{0D108BD9-81ED-4DB2-BD59-A6C34878D82A}">
                    <a16:rowId xmlns:a16="http://schemas.microsoft.com/office/drawing/2014/main" val="10003"/>
                  </a:ext>
                </a:extLst>
              </a:tr>
              <a:tr h="921502">
                <a:tc>
                  <a:txBody>
                    <a:bodyPr/>
                    <a:lstStyle/>
                    <a:p>
                      <a:pPr algn="ctr">
                        <a:lnSpc>
                          <a:spcPts val="2659"/>
                        </a:lnSpc>
                        <a:defRPr/>
                      </a:pPr>
                      <a:r>
                        <a:rPr lang="en-US" sz="1899">
                          <a:solidFill>
                            <a:srgbClr val="1C3F60"/>
                          </a:solidFill>
                          <a:latin typeface="Alatsi"/>
                        </a:rPr>
                        <a:t>Source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659"/>
                        </a:lnSpc>
                        <a:defRPr/>
                      </a:pPr>
                      <a:r>
                        <a:rPr lang="en-US" sz="1899" dirty="0">
                          <a:solidFill>
                            <a:srgbClr val="1C3F60"/>
                          </a:solidFill>
                          <a:latin typeface="Alatsi"/>
                        </a:rPr>
                        <a:t>Facebook AI Research (2022)</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FC1D0"/>
                    </a:solidFill>
                  </a:tcPr>
                </a:tc>
                <a:extLst>
                  <a:ext uri="{0D108BD9-81ED-4DB2-BD59-A6C34878D82A}">
                    <a16:rowId xmlns:a16="http://schemas.microsoft.com/office/drawing/2014/main" val="10004"/>
                  </a:ext>
                </a:extLst>
              </a:tr>
            </a:tbl>
          </a:graphicData>
        </a:graphic>
      </p:graphicFrame>
      <p:sp>
        <p:nvSpPr>
          <p:cNvPr id="17" name="TextBox 17"/>
          <p:cNvSpPr txBox="1"/>
          <p:nvPr/>
        </p:nvSpPr>
        <p:spPr>
          <a:xfrm>
            <a:off x="6461149" y="554952"/>
            <a:ext cx="5807628" cy="506172"/>
          </a:xfrm>
          <a:prstGeom prst="rect">
            <a:avLst/>
          </a:prstGeom>
        </p:spPr>
        <p:txBody>
          <a:bodyPr lIns="0" tIns="0" rIns="0" bIns="0" rtlCol="0" anchor="t">
            <a:spAutoFit/>
          </a:bodyPr>
          <a:lstStyle/>
          <a:p>
            <a:pPr algn="ctr">
              <a:lnSpc>
                <a:spcPts val="4145"/>
              </a:lnSpc>
            </a:pPr>
            <a:r>
              <a:rPr lang="en-US" sz="2960">
                <a:solidFill>
                  <a:srgbClr val="F3F6FA"/>
                </a:solidFill>
                <a:latin typeface="Alatsi Bold"/>
              </a:rPr>
              <a:t>PRE-TRAINED MODELS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299728" y="1652698"/>
            <a:ext cx="16672527" cy="690574"/>
          </a:xfrm>
          <a:prstGeom prst="rect">
            <a:avLst/>
          </a:prstGeom>
        </p:spPr>
        <p:txBody>
          <a:bodyPr lIns="0" tIns="0" rIns="0" bIns="0" rtlCol="0" anchor="t">
            <a:spAutoFit/>
          </a:bodyPr>
          <a:lstStyle/>
          <a:p>
            <a:pPr algn="ctr">
              <a:lnSpc>
                <a:spcPts val="4145"/>
              </a:lnSpc>
            </a:pPr>
            <a:r>
              <a:rPr lang="en-US" sz="8800" dirty="0">
                <a:solidFill>
                  <a:srgbClr val="F3F6FA"/>
                </a:solidFill>
                <a:latin typeface="Alatsi Bold"/>
              </a:rPr>
              <a:t>ARCHITECTURE </a:t>
            </a:r>
          </a:p>
        </p:txBody>
      </p:sp>
      <p:sp>
        <p:nvSpPr>
          <p:cNvPr id="3" name="TextBox 3"/>
          <p:cNvSpPr txBox="1"/>
          <p:nvPr/>
        </p:nvSpPr>
        <p:spPr>
          <a:xfrm>
            <a:off x="1981200" y="3625421"/>
            <a:ext cx="10427730" cy="3274679"/>
          </a:xfrm>
          <a:prstGeom prst="rect">
            <a:avLst/>
          </a:prstGeom>
        </p:spPr>
        <p:txBody>
          <a:bodyPr wrap="square" lIns="0" tIns="0" rIns="0" bIns="0" rtlCol="0" anchor="t">
            <a:spAutoFit/>
          </a:bodyPr>
          <a:lstStyle/>
          <a:p>
            <a:pPr algn="l">
              <a:lnSpc>
                <a:spcPts val="4322"/>
              </a:lnSpc>
            </a:pPr>
            <a:r>
              <a:rPr lang="en-US" sz="3087" dirty="0">
                <a:solidFill>
                  <a:srgbClr val="F3F6FA"/>
                </a:solidFill>
                <a:latin typeface="Alatsi Bold"/>
              </a:rPr>
              <a:t>This powerful component acts as our feature extractor. Trained using discriminative self-supervised learning on a large amount of curated images, DINOv2 excels at identifying complex patterns and relationships within images. </a:t>
            </a:r>
            <a:br>
              <a:rPr lang="en-US" sz="3087" dirty="0">
                <a:solidFill>
                  <a:srgbClr val="F3F6FA"/>
                </a:solidFill>
                <a:latin typeface="Alatsi Bold"/>
              </a:rPr>
            </a:br>
            <a:br>
              <a:rPr lang="en-US" sz="3087" dirty="0">
                <a:solidFill>
                  <a:srgbClr val="F3F6FA"/>
                </a:solidFill>
                <a:latin typeface="Alatsi Bold"/>
              </a:rPr>
            </a:br>
            <a:endParaRPr lang="en-US" sz="3087" dirty="0">
              <a:solidFill>
                <a:srgbClr val="F3F6FA"/>
              </a:solidFill>
              <a:latin typeface="Alatsi Bold"/>
            </a:endParaRPr>
          </a:p>
        </p:txBody>
      </p:sp>
      <p:grpSp>
        <p:nvGrpSpPr>
          <p:cNvPr id="8" name="Group 8"/>
          <p:cNvGrpSpPr/>
          <p:nvPr/>
        </p:nvGrpSpPr>
        <p:grpSpPr>
          <a:xfrm>
            <a:off x="627362" y="0"/>
            <a:ext cx="937061" cy="10287000"/>
            <a:chOff x="0" y="0"/>
            <a:chExt cx="246798" cy="2709333"/>
          </a:xfrm>
        </p:grpSpPr>
        <p:sp>
          <p:nvSpPr>
            <p:cNvPr id="9" name="Freeform 9"/>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0B1320"/>
            </a:solidFill>
          </p:spPr>
          <p:txBody>
            <a:bodyPr/>
            <a:lstStyle/>
            <a:p>
              <a:endParaRPr lang="en-US"/>
            </a:p>
          </p:txBody>
        </p:sp>
        <p:sp>
          <p:nvSpPr>
            <p:cNvPr id="10" name="TextBox 10"/>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F3F6FA"/>
                </a:solidFill>
                <a:latin typeface="Alatsi Bold"/>
              </a:rPr>
              <a:t>Tel Aviv University | 2024</a:t>
            </a:r>
          </a:p>
        </p:txBody>
      </p:sp>
      <p:sp>
        <p:nvSpPr>
          <p:cNvPr id="12" name="AutoShape 12"/>
          <p:cNvSpPr/>
          <p:nvPr/>
        </p:nvSpPr>
        <p:spPr>
          <a:xfrm flipH="1" flipV="1">
            <a:off x="1085850" y="7289441"/>
            <a:ext cx="5403" cy="2997456"/>
          </a:xfrm>
          <a:prstGeom prst="line">
            <a:avLst/>
          </a:prstGeom>
          <a:ln w="114300" cap="flat">
            <a:solidFill>
              <a:srgbClr val="AFC1D0"/>
            </a:solidFill>
            <a:prstDash val="solid"/>
            <a:headEnd type="none" w="sm" len="sm"/>
            <a:tailEnd type="none" w="sm" len="sm"/>
          </a:ln>
        </p:spPr>
        <p:txBody>
          <a:bodyPr/>
          <a:lstStyle/>
          <a:p>
            <a:endParaRPr lang="en-US"/>
          </a:p>
        </p:txBody>
      </p:sp>
      <p:sp>
        <p:nvSpPr>
          <p:cNvPr id="13" name="AutoShape 13"/>
          <p:cNvSpPr/>
          <p:nvPr/>
        </p:nvSpPr>
        <p:spPr>
          <a:xfrm flipH="1" flipV="1">
            <a:off x="1090490" y="-104525"/>
            <a:ext cx="5403" cy="2997456"/>
          </a:xfrm>
          <a:prstGeom prst="line">
            <a:avLst/>
          </a:prstGeom>
          <a:ln w="114300" cap="flat">
            <a:solidFill>
              <a:srgbClr val="AFC1D0"/>
            </a:solidFill>
            <a:prstDash val="solid"/>
            <a:headEnd type="none" w="sm" len="sm"/>
            <a:tailEnd type="none" w="sm" len="sm"/>
          </a:ln>
        </p:spPr>
        <p:txBody>
          <a:bodyPr/>
          <a:lstStyle/>
          <a:p>
            <a:endParaRPr lang="en-US"/>
          </a:p>
        </p:txBody>
      </p:sp>
      <p:grpSp>
        <p:nvGrpSpPr>
          <p:cNvPr id="14" name="Group 14"/>
          <p:cNvGrpSpPr/>
          <p:nvPr/>
        </p:nvGrpSpPr>
        <p:grpSpPr>
          <a:xfrm>
            <a:off x="15859155" y="0"/>
            <a:ext cx="1562612" cy="1673225"/>
            <a:chOff x="0" y="0"/>
            <a:chExt cx="2083482" cy="2230967"/>
          </a:xfrm>
        </p:grpSpPr>
        <p:grpSp>
          <p:nvGrpSpPr>
            <p:cNvPr id="15" name="Group 15"/>
            <p:cNvGrpSpPr/>
            <p:nvPr/>
          </p:nvGrpSpPr>
          <p:grpSpPr>
            <a:xfrm>
              <a:off x="75599" y="0"/>
              <a:ext cx="1932284" cy="2230967"/>
              <a:chOff x="0" y="0"/>
              <a:chExt cx="703982" cy="812800"/>
            </a:xfrm>
          </p:grpSpPr>
          <p:sp>
            <p:nvSpPr>
              <p:cNvPr id="16" name="Freeform 16"/>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C1D0"/>
              </a:solidFill>
            </p:spPr>
            <p:txBody>
              <a:bodyPr/>
              <a:lstStyle/>
              <a:p>
                <a:endParaRPr lang="en-US"/>
              </a:p>
            </p:txBody>
          </p:sp>
          <p:sp>
            <p:nvSpPr>
              <p:cNvPr id="17" name="TextBox 17"/>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dirty="0">
                  <a:solidFill>
                    <a:srgbClr val="1C3F60"/>
                  </a:solidFill>
                  <a:latin typeface="Open Sans Bold"/>
                </a:rPr>
                <a:t>9</a:t>
              </a:r>
            </a:p>
          </p:txBody>
        </p:sp>
      </p:grpSp>
      <p:sp>
        <p:nvSpPr>
          <p:cNvPr id="19" name="Freeform 19"/>
          <p:cNvSpPr/>
          <p:nvPr/>
        </p:nvSpPr>
        <p:spPr>
          <a:xfrm>
            <a:off x="969754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1564423" y="-1641171"/>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p:cNvSpPr txBox="1"/>
          <p:nvPr/>
        </p:nvSpPr>
        <p:spPr>
          <a:xfrm>
            <a:off x="6461149" y="554952"/>
            <a:ext cx="5807628" cy="506172"/>
          </a:xfrm>
          <a:prstGeom prst="rect">
            <a:avLst/>
          </a:prstGeom>
        </p:spPr>
        <p:txBody>
          <a:bodyPr lIns="0" tIns="0" rIns="0" bIns="0" rtlCol="0" anchor="t">
            <a:spAutoFit/>
          </a:bodyPr>
          <a:lstStyle/>
          <a:p>
            <a:pPr algn="ctr">
              <a:lnSpc>
                <a:spcPts val="4145"/>
              </a:lnSpc>
            </a:pPr>
            <a:r>
              <a:rPr lang="en-US" sz="2960" dirty="0">
                <a:solidFill>
                  <a:srgbClr val="F3F6FA"/>
                </a:solidFill>
                <a:latin typeface="Alatsi Bold"/>
              </a:rPr>
              <a:t>PRE-TRAINED MODEL</a:t>
            </a:r>
          </a:p>
        </p:txBody>
      </p:sp>
      <p:pic>
        <p:nvPicPr>
          <p:cNvPr id="2050" name="Picture 2" descr="The structural diagram of the DINOv2 model.">
            <a:extLst>
              <a:ext uri="{FF2B5EF4-FFF2-40B4-BE49-F238E27FC236}">
                <a16:creationId xmlns:a16="http://schemas.microsoft.com/office/drawing/2014/main" id="{B28415D8-0DFB-99F9-EF1B-DD5001759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11687" y="2859674"/>
            <a:ext cx="4401058" cy="56966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8233DFD-F772-D837-6CCB-0CB26B01F765}"/>
              </a:ext>
            </a:extLst>
          </p:cNvPr>
          <p:cNvPicPr>
            <a:picLocks noChangeAspect="1"/>
          </p:cNvPicPr>
          <p:nvPr/>
        </p:nvPicPr>
        <p:blipFill>
          <a:blip r:embed="rId5"/>
          <a:stretch>
            <a:fillRect/>
          </a:stretch>
        </p:blipFill>
        <p:spPr>
          <a:xfrm>
            <a:off x="3308865" y="6665966"/>
            <a:ext cx="7772400" cy="23563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2113</TotalTime>
  <Words>973</Words>
  <Application>Microsoft Office PowerPoint</Application>
  <PresentationFormat>Custom</PresentationFormat>
  <Paragraphs>179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Open Sans Bold</vt:lpstr>
      <vt:lpstr>Cambria Math</vt:lpstr>
      <vt:lpstr>Alatsi</vt:lpstr>
      <vt:lpstr>Alatsi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Omri Segev (osegev)</dc:creator>
  <cp:lastModifiedBy>Omri Segev (osegev)</cp:lastModifiedBy>
  <cp:revision>14</cp:revision>
  <dcterms:created xsi:type="dcterms:W3CDTF">2006-08-16T00:00:00Z</dcterms:created>
  <dcterms:modified xsi:type="dcterms:W3CDTF">2024-05-19T09:04:52Z</dcterms:modified>
  <dc:identifier>DAGE7Gom6KI</dc:identifier>
</cp:coreProperties>
</file>